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12192000"/>
  <p:notesSz cx="6858000" cy="9144000"/>
  <p:embeddedFontLst>
    <p:embeddedFont>
      <p:font typeface="Kaushan Script"/>
      <p:regular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6" roundtripDataSignature="AMtx7mic5niQQkUa9bpZnG67GAo+27wn0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2DEAD95-5A59-4FB8-B3DE-5422944247B9}">
  <a:tblStyle styleId="{42DEAD95-5A59-4FB8-B3DE-5422944247B9}"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9EFF7"/>
          </a:solidFill>
        </a:fill>
      </a:tcStyle>
    </a:wholeTbl>
    <a:band1H>
      <a:tcTxStyle/>
      <a:tcStyle>
        <a:fill>
          <a:solidFill>
            <a:srgbClr val="D0DEEF"/>
          </a:solidFill>
        </a:fill>
      </a:tcStyle>
    </a:band1H>
    <a:band2H>
      <a:tcTxStyle/>
    </a:band2H>
    <a:band1V>
      <a:tcTxStyle/>
      <a:tcStyle>
        <a:fill>
          <a:solidFill>
            <a:srgbClr val="D0DEEF"/>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 styleId="{BE9D6D76-88F7-4E99-9222-A4944779B417}" styleName="Table_1">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5"/>
          </a:solidFill>
        </a:fill>
      </a:tcStyle>
    </a:lastCol>
    <a:firstCol>
      <a:tcTxStyle b="on" i="off">
        <a:font>
          <a:latin typeface="Calibri"/>
          <a:ea typeface="Calibri"/>
          <a:cs typeface="Calibri"/>
        </a:font>
        <a:schemeClr val="lt1"/>
      </a:tcTxStyle>
      <a:tcStyle>
        <a:fill>
          <a:solidFill>
            <a:schemeClr val="accent5"/>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5"/>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5"/>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KaushanScript-regular.fntdata"/><Relationship Id="rId14" Type="http://schemas.openxmlformats.org/officeDocument/2006/relationships/slide" Target="slides/slide9.xml"/><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0"/>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1"/>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1"/>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 name="Shape 17"/>
        <p:cNvGrpSpPr/>
        <p:nvPr/>
      </p:nvGrpSpPr>
      <p:grpSpPr>
        <a:xfrm>
          <a:off x="0" y="0"/>
          <a:ext cx="0" cy="0"/>
          <a:chOff x="0" y="0"/>
          <a:chExt cx="0" cy="0"/>
        </a:xfrm>
      </p:grpSpPr>
      <p:sp>
        <p:nvSpPr>
          <p:cNvPr id="18" name="Google Shape;18;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1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4" name="Google Shape;24;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7" name="Shape 27"/>
        <p:cNvGrpSpPr/>
        <p:nvPr/>
      </p:nvGrpSpPr>
      <p:grpSpPr>
        <a:xfrm>
          <a:off x="0" y="0"/>
          <a:ext cx="0" cy="0"/>
          <a:chOff x="0" y="0"/>
          <a:chExt cx="0" cy="0"/>
        </a:xfrm>
      </p:grpSpPr>
      <p:sp>
        <p:nvSpPr>
          <p:cNvPr id="28" name="Google Shape;28;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9"/>
          <p:cNvSpPr/>
          <p:nvPr>
            <p:ph idx="2" type="pic"/>
          </p:nvPr>
        </p:nvSpPr>
        <p:spPr>
          <a:xfrm>
            <a:off x="5183188" y="987425"/>
            <a:ext cx="6172200" cy="4873625"/>
          </a:xfrm>
          <a:prstGeom prst="rect">
            <a:avLst/>
          </a:prstGeom>
          <a:noFill/>
          <a:ln>
            <a:noFill/>
          </a:ln>
        </p:spPr>
      </p:sp>
      <p:sp>
        <p:nvSpPr>
          <p:cNvPr id="64" name="Google Shape;64;p1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9.png"/></Relationships>
</file>

<file path=ppt/slides/_rels/slide2.xml.rels><?xml version="1.0" encoding="UTF-8" standalone="yes"?><Relationships xmlns="http://schemas.openxmlformats.org/package/2006/relationships"><Relationship Id="rId11" Type="http://schemas.openxmlformats.org/officeDocument/2006/relationships/image" Target="../media/image13.jpg"/><Relationship Id="rId10" Type="http://schemas.openxmlformats.org/officeDocument/2006/relationships/image" Target="../media/image6.jpg"/><Relationship Id="rId13" Type="http://schemas.openxmlformats.org/officeDocument/2006/relationships/image" Target="../media/image7.jpg"/><Relationship Id="rId12" Type="http://schemas.openxmlformats.org/officeDocument/2006/relationships/image" Target="../media/image1.jpg"/><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14.jpg"/><Relationship Id="rId9" Type="http://schemas.openxmlformats.org/officeDocument/2006/relationships/image" Target="../media/image20.jpg"/><Relationship Id="rId15" Type="http://schemas.openxmlformats.org/officeDocument/2006/relationships/image" Target="../media/image16.jpg"/><Relationship Id="rId14" Type="http://schemas.openxmlformats.org/officeDocument/2006/relationships/image" Target="../media/image4.jpg"/><Relationship Id="rId17" Type="http://schemas.openxmlformats.org/officeDocument/2006/relationships/image" Target="../media/image12.jpg"/><Relationship Id="rId16" Type="http://schemas.openxmlformats.org/officeDocument/2006/relationships/image" Target="../media/image5.jpg"/><Relationship Id="rId5" Type="http://schemas.openxmlformats.org/officeDocument/2006/relationships/image" Target="../media/image17.jpg"/><Relationship Id="rId6" Type="http://schemas.openxmlformats.org/officeDocument/2006/relationships/image" Target="../media/image18.jpg"/><Relationship Id="rId18" Type="http://schemas.openxmlformats.org/officeDocument/2006/relationships/image" Target="../media/image15.jpg"/><Relationship Id="rId7" Type="http://schemas.openxmlformats.org/officeDocument/2006/relationships/image" Target="../media/image8.jpg"/><Relationship Id="rId8" Type="http://schemas.openxmlformats.org/officeDocument/2006/relationships/image" Target="../media/image1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www.raiseright.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mailto:mcbbraiseright@gmail.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2F3"/>
        </a:solidFill>
      </p:bgPr>
    </p:bg>
    <p:spTree>
      <p:nvGrpSpPr>
        <p:cNvPr id="83" name="Shape 83"/>
        <p:cNvGrpSpPr/>
        <p:nvPr/>
      </p:nvGrpSpPr>
      <p:grpSpPr>
        <a:xfrm>
          <a:off x="0" y="0"/>
          <a:ext cx="0" cy="0"/>
          <a:chOff x="0" y="0"/>
          <a:chExt cx="0" cy="0"/>
        </a:xfrm>
      </p:grpSpPr>
      <p:sp>
        <p:nvSpPr>
          <p:cNvPr id="84" name="Google Shape;84;p1"/>
          <p:cNvSpPr txBox="1"/>
          <p:nvPr>
            <p:ph type="ctrTitle"/>
          </p:nvPr>
        </p:nvSpPr>
        <p:spPr>
          <a:xfrm>
            <a:off x="1548714" y="626076"/>
            <a:ext cx="9144000" cy="1108066"/>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Federo"/>
              <a:buNone/>
            </a:pPr>
            <a:r>
              <a:rPr b="1" lang="en-US">
                <a:latin typeface="Federo"/>
                <a:ea typeface="Federo"/>
                <a:cs typeface="Federo"/>
                <a:sym typeface="Federo"/>
              </a:rPr>
              <a:t>What is Raise Right?</a:t>
            </a:r>
            <a:br>
              <a:rPr b="1" lang="en-US">
                <a:latin typeface="Federo"/>
                <a:ea typeface="Federo"/>
                <a:cs typeface="Federo"/>
                <a:sym typeface="Federo"/>
              </a:rPr>
            </a:br>
            <a:r>
              <a:rPr b="1" lang="en-US" sz="1800">
                <a:latin typeface="Federo"/>
                <a:ea typeface="Federo"/>
                <a:cs typeface="Federo"/>
                <a:sym typeface="Federo"/>
              </a:rPr>
              <a:t>(Formerly known as Scrip)</a:t>
            </a:r>
            <a:endParaRPr/>
          </a:p>
        </p:txBody>
      </p:sp>
      <p:sp>
        <p:nvSpPr>
          <p:cNvPr id="85" name="Google Shape;85;p1"/>
          <p:cNvSpPr txBox="1"/>
          <p:nvPr>
            <p:ph idx="1" type="subTitle"/>
          </p:nvPr>
        </p:nvSpPr>
        <p:spPr>
          <a:xfrm>
            <a:off x="5657850" y="2771775"/>
            <a:ext cx="5619750" cy="3102814"/>
          </a:xfrm>
          <a:prstGeom prst="rect">
            <a:avLst/>
          </a:prstGeom>
          <a:noFill/>
          <a:ln>
            <a:noFill/>
          </a:ln>
        </p:spPr>
        <p:txBody>
          <a:bodyPr anchorCtr="0" anchor="t" bIns="45700" lIns="91425" spcFirstLastPara="1" rIns="91425" wrap="square" tIns="45700">
            <a:normAutofit lnSpcReduction="10000"/>
          </a:bodyPr>
          <a:lstStyle/>
          <a:p>
            <a:pPr indent="0" lvl="0" marL="0" rtl="0" algn="ctr">
              <a:lnSpc>
                <a:spcPct val="90000"/>
              </a:lnSpc>
              <a:spcBef>
                <a:spcPts val="0"/>
              </a:spcBef>
              <a:spcAft>
                <a:spcPts val="0"/>
              </a:spcAft>
              <a:buClr>
                <a:schemeClr val="dk1"/>
              </a:buClr>
              <a:buSzPts val="2800"/>
              <a:buNone/>
            </a:pPr>
            <a:r>
              <a:rPr lang="en-US" sz="2800"/>
              <a:t>Raise Right is fundraising while you shop. Raise Right turns everyday shopping into cash for your student and our band program when you use gift cards, instead of credit, cash or checks, to pay for everyday purchases such as groceries, gas, movies or food at a restaurant. </a:t>
            </a:r>
            <a:endParaRPr sz="2800"/>
          </a:p>
        </p:txBody>
      </p:sp>
      <p:pic>
        <p:nvPicPr>
          <p:cNvPr id="86" name="Google Shape;86;p1"/>
          <p:cNvPicPr preferRelativeResize="0"/>
          <p:nvPr/>
        </p:nvPicPr>
        <p:blipFill rotWithShape="1">
          <a:blip r:embed="rId3">
            <a:alphaModFix/>
          </a:blip>
          <a:srcRect b="0" l="0" r="0" t="0"/>
          <a:stretch/>
        </p:blipFill>
        <p:spPr>
          <a:xfrm>
            <a:off x="482925" y="2652584"/>
            <a:ext cx="5118263" cy="312214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2F3"/>
        </a:solidFill>
      </p:bgPr>
    </p:bg>
    <p:spTree>
      <p:nvGrpSpPr>
        <p:cNvPr id="90" name="Shape 90"/>
        <p:cNvGrpSpPr/>
        <p:nvPr/>
      </p:nvGrpSpPr>
      <p:grpSpPr>
        <a:xfrm>
          <a:off x="0" y="0"/>
          <a:ext cx="0" cy="0"/>
          <a:chOff x="0" y="0"/>
          <a:chExt cx="0" cy="0"/>
        </a:xfrm>
      </p:grpSpPr>
      <p:sp>
        <p:nvSpPr>
          <p:cNvPr id="91" name="Google Shape;91;p2"/>
          <p:cNvSpPr txBox="1"/>
          <p:nvPr/>
        </p:nvSpPr>
        <p:spPr>
          <a:xfrm>
            <a:off x="1614848" y="197068"/>
            <a:ext cx="9734550" cy="83099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2400" u="none" cap="none" strike="noStrike">
                <a:solidFill>
                  <a:schemeClr val="dk1"/>
                </a:solidFill>
                <a:latin typeface="Federo"/>
                <a:ea typeface="Federo"/>
                <a:cs typeface="Federo"/>
                <a:sym typeface="Federo"/>
              </a:rPr>
              <a:t>Earn money by shopping at your favorite retailers and earning rebates from 1% to up to 18%.</a:t>
            </a:r>
            <a:endParaRPr b="1" i="0" sz="2400" u="none" cap="none" strike="noStrike">
              <a:solidFill>
                <a:schemeClr val="dk1"/>
              </a:solidFill>
              <a:latin typeface="Federo"/>
              <a:ea typeface="Federo"/>
              <a:cs typeface="Federo"/>
              <a:sym typeface="Federo"/>
            </a:endParaRPr>
          </a:p>
        </p:txBody>
      </p:sp>
      <p:pic>
        <p:nvPicPr>
          <p:cNvPr id="92" name="Google Shape;92;p2"/>
          <p:cNvPicPr preferRelativeResize="0"/>
          <p:nvPr/>
        </p:nvPicPr>
        <p:blipFill rotWithShape="1">
          <a:blip r:embed="rId3">
            <a:alphaModFix/>
          </a:blip>
          <a:srcRect b="0" l="0" r="0" t="0"/>
          <a:stretch/>
        </p:blipFill>
        <p:spPr>
          <a:xfrm>
            <a:off x="3905253" y="1382376"/>
            <a:ext cx="1714500" cy="762000"/>
          </a:xfrm>
          <a:prstGeom prst="rect">
            <a:avLst/>
          </a:prstGeom>
          <a:noFill/>
          <a:ln cap="flat" cmpd="sng" w="38100">
            <a:solidFill>
              <a:srgbClr val="0070C0"/>
            </a:solidFill>
            <a:prstDash val="solid"/>
            <a:round/>
            <a:headEnd len="sm" w="sm" type="none"/>
            <a:tailEnd len="sm" w="sm" type="none"/>
          </a:ln>
        </p:spPr>
      </p:pic>
      <p:pic>
        <p:nvPicPr>
          <p:cNvPr id="93" name="Google Shape;93;p2"/>
          <p:cNvPicPr preferRelativeResize="0"/>
          <p:nvPr/>
        </p:nvPicPr>
        <p:blipFill rotWithShape="1">
          <a:blip r:embed="rId4">
            <a:alphaModFix/>
          </a:blip>
          <a:srcRect b="0" l="0" r="0" t="0"/>
          <a:stretch/>
        </p:blipFill>
        <p:spPr>
          <a:xfrm>
            <a:off x="6557968" y="1372137"/>
            <a:ext cx="1714500" cy="762000"/>
          </a:xfrm>
          <a:prstGeom prst="rect">
            <a:avLst/>
          </a:prstGeom>
          <a:noFill/>
          <a:ln cap="flat" cmpd="sng" w="38100">
            <a:solidFill>
              <a:srgbClr val="0070C0"/>
            </a:solidFill>
            <a:prstDash val="solid"/>
            <a:round/>
            <a:headEnd len="sm" w="sm" type="none"/>
            <a:tailEnd len="sm" w="sm" type="none"/>
          </a:ln>
        </p:spPr>
      </p:pic>
      <p:pic>
        <p:nvPicPr>
          <p:cNvPr id="94" name="Google Shape;94;p2"/>
          <p:cNvPicPr preferRelativeResize="0"/>
          <p:nvPr/>
        </p:nvPicPr>
        <p:blipFill rotWithShape="1">
          <a:blip r:embed="rId5">
            <a:alphaModFix/>
          </a:blip>
          <a:srcRect b="0" l="0" r="0" t="0"/>
          <a:stretch/>
        </p:blipFill>
        <p:spPr>
          <a:xfrm>
            <a:off x="9210683" y="1382376"/>
            <a:ext cx="1714500" cy="762000"/>
          </a:xfrm>
          <a:prstGeom prst="rect">
            <a:avLst/>
          </a:prstGeom>
          <a:noFill/>
          <a:ln cap="flat" cmpd="sng" w="38100">
            <a:solidFill>
              <a:srgbClr val="0070C0"/>
            </a:solidFill>
            <a:prstDash val="solid"/>
            <a:round/>
            <a:headEnd len="sm" w="sm" type="none"/>
            <a:tailEnd len="sm" w="sm" type="none"/>
          </a:ln>
        </p:spPr>
      </p:pic>
      <p:pic>
        <p:nvPicPr>
          <p:cNvPr id="95" name="Google Shape;95;p2"/>
          <p:cNvPicPr preferRelativeResize="0"/>
          <p:nvPr/>
        </p:nvPicPr>
        <p:blipFill rotWithShape="1">
          <a:blip r:embed="rId6">
            <a:alphaModFix/>
          </a:blip>
          <a:srcRect b="0" l="0" r="0" t="0"/>
          <a:stretch/>
        </p:blipFill>
        <p:spPr>
          <a:xfrm>
            <a:off x="3905253" y="2762846"/>
            <a:ext cx="1714500" cy="762000"/>
          </a:xfrm>
          <a:prstGeom prst="rect">
            <a:avLst/>
          </a:prstGeom>
          <a:noFill/>
          <a:ln cap="flat" cmpd="sng" w="38100">
            <a:solidFill>
              <a:srgbClr val="0070C0"/>
            </a:solidFill>
            <a:prstDash val="solid"/>
            <a:round/>
            <a:headEnd len="sm" w="sm" type="none"/>
            <a:tailEnd len="sm" w="sm" type="none"/>
          </a:ln>
        </p:spPr>
      </p:pic>
      <p:pic>
        <p:nvPicPr>
          <p:cNvPr id="96" name="Google Shape;96;p2"/>
          <p:cNvPicPr preferRelativeResize="0"/>
          <p:nvPr/>
        </p:nvPicPr>
        <p:blipFill rotWithShape="1">
          <a:blip r:embed="rId7">
            <a:alphaModFix/>
          </a:blip>
          <a:srcRect b="0" l="0" r="0" t="0"/>
          <a:stretch/>
        </p:blipFill>
        <p:spPr>
          <a:xfrm>
            <a:off x="6557968" y="2799358"/>
            <a:ext cx="1714500" cy="762000"/>
          </a:xfrm>
          <a:prstGeom prst="rect">
            <a:avLst/>
          </a:prstGeom>
          <a:noFill/>
          <a:ln cap="flat" cmpd="sng" w="38100">
            <a:solidFill>
              <a:srgbClr val="0070C0"/>
            </a:solidFill>
            <a:prstDash val="solid"/>
            <a:round/>
            <a:headEnd len="sm" w="sm" type="none"/>
            <a:tailEnd len="sm" w="sm" type="none"/>
          </a:ln>
        </p:spPr>
      </p:pic>
      <p:pic>
        <p:nvPicPr>
          <p:cNvPr id="97" name="Google Shape;97;p2"/>
          <p:cNvPicPr preferRelativeResize="0"/>
          <p:nvPr/>
        </p:nvPicPr>
        <p:blipFill rotWithShape="1">
          <a:blip r:embed="rId8">
            <a:alphaModFix/>
          </a:blip>
          <a:srcRect b="0" l="0" r="0" t="0"/>
          <a:stretch/>
        </p:blipFill>
        <p:spPr>
          <a:xfrm>
            <a:off x="9210683" y="2762846"/>
            <a:ext cx="1714500" cy="762000"/>
          </a:xfrm>
          <a:prstGeom prst="rect">
            <a:avLst/>
          </a:prstGeom>
          <a:noFill/>
          <a:ln cap="flat" cmpd="sng" w="38100">
            <a:solidFill>
              <a:srgbClr val="0070C0"/>
            </a:solidFill>
            <a:prstDash val="solid"/>
            <a:round/>
            <a:headEnd len="sm" w="sm" type="none"/>
            <a:tailEnd len="sm" w="sm" type="none"/>
          </a:ln>
        </p:spPr>
      </p:pic>
      <p:pic>
        <p:nvPicPr>
          <p:cNvPr id="98" name="Google Shape;98;p2"/>
          <p:cNvPicPr preferRelativeResize="0"/>
          <p:nvPr/>
        </p:nvPicPr>
        <p:blipFill rotWithShape="1">
          <a:blip r:embed="rId9">
            <a:alphaModFix/>
          </a:blip>
          <a:srcRect b="0" l="0" r="0" t="0"/>
          <a:stretch/>
        </p:blipFill>
        <p:spPr>
          <a:xfrm>
            <a:off x="3905253" y="4169253"/>
            <a:ext cx="1714500" cy="762000"/>
          </a:xfrm>
          <a:prstGeom prst="rect">
            <a:avLst/>
          </a:prstGeom>
          <a:noFill/>
          <a:ln cap="flat" cmpd="sng" w="38100">
            <a:solidFill>
              <a:srgbClr val="0070C0"/>
            </a:solidFill>
            <a:prstDash val="solid"/>
            <a:round/>
            <a:headEnd len="sm" w="sm" type="none"/>
            <a:tailEnd len="sm" w="sm" type="none"/>
          </a:ln>
        </p:spPr>
      </p:pic>
      <p:pic>
        <p:nvPicPr>
          <p:cNvPr id="99" name="Google Shape;99;p2"/>
          <p:cNvPicPr preferRelativeResize="0"/>
          <p:nvPr/>
        </p:nvPicPr>
        <p:blipFill rotWithShape="1">
          <a:blip r:embed="rId10">
            <a:alphaModFix/>
          </a:blip>
          <a:srcRect b="0" l="0" r="0" t="0"/>
          <a:stretch/>
        </p:blipFill>
        <p:spPr>
          <a:xfrm>
            <a:off x="6557968" y="4159055"/>
            <a:ext cx="1714500" cy="762000"/>
          </a:xfrm>
          <a:prstGeom prst="rect">
            <a:avLst/>
          </a:prstGeom>
          <a:noFill/>
          <a:ln cap="flat" cmpd="sng" w="38100">
            <a:solidFill>
              <a:srgbClr val="0070C0"/>
            </a:solidFill>
            <a:prstDash val="solid"/>
            <a:round/>
            <a:headEnd len="sm" w="sm" type="none"/>
            <a:tailEnd len="sm" w="sm" type="none"/>
          </a:ln>
        </p:spPr>
      </p:pic>
      <p:pic>
        <p:nvPicPr>
          <p:cNvPr id="100" name="Google Shape;100;p2"/>
          <p:cNvPicPr preferRelativeResize="0"/>
          <p:nvPr/>
        </p:nvPicPr>
        <p:blipFill rotWithShape="1">
          <a:blip r:embed="rId11">
            <a:alphaModFix/>
          </a:blip>
          <a:srcRect b="0" l="0" r="0" t="0"/>
          <a:stretch/>
        </p:blipFill>
        <p:spPr>
          <a:xfrm>
            <a:off x="9210683" y="4169253"/>
            <a:ext cx="1714500" cy="762000"/>
          </a:xfrm>
          <a:prstGeom prst="rect">
            <a:avLst/>
          </a:prstGeom>
          <a:noFill/>
          <a:ln cap="flat" cmpd="sng" w="38100">
            <a:solidFill>
              <a:srgbClr val="0070C0"/>
            </a:solidFill>
            <a:prstDash val="solid"/>
            <a:round/>
            <a:headEnd len="sm" w="sm" type="none"/>
            <a:tailEnd len="sm" w="sm" type="none"/>
          </a:ln>
        </p:spPr>
      </p:pic>
      <p:pic>
        <p:nvPicPr>
          <p:cNvPr id="101" name="Google Shape;101;p2"/>
          <p:cNvPicPr preferRelativeResize="0"/>
          <p:nvPr/>
        </p:nvPicPr>
        <p:blipFill rotWithShape="1">
          <a:blip r:embed="rId12">
            <a:alphaModFix/>
          </a:blip>
          <a:srcRect b="0" l="0" r="0" t="0"/>
          <a:stretch/>
        </p:blipFill>
        <p:spPr>
          <a:xfrm>
            <a:off x="1252538" y="5604176"/>
            <a:ext cx="1714500" cy="762000"/>
          </a:xfrm>
          <a:prstGeom prst="rect">
            <a:avLst/>
          </a:prstGeom>
          <a:noFill/>
          <a:ln cap="flat" cmpd="sng" w="38100">
            <a:solidFill>
              <a:srgbClr val="0070C0"/>
            </a:solidFill>
            <a:prstDash val="solid"/>
            <a:round/>
            <a:headEnd len="sm" w="sm" type="none"/>
            <a:tailEnd len="sm" w="sm" type="none"/>
          </a:ln>
        </p:spPr>
      </p:pic>
      <p:pic>
        <p:nvPicPr>
          <p:cNvPr id="102" name="Google Shape;102;p2"/>
          <p:cNvPicPr preferRelativeResize="0"/>
          <p:nvPr/>
        </p:nvPicPr>
        <p:blipFill rotWithShape="1">
          <a:blip r:embed="rId13">
            <a:alphaModFix/>
          </a:blip>
          <a:srcRect b="0" l="0" r="0" t="0"/>
          <a:stretch/>
        </p:blipFill>
        <p:spPr>
          <a:xfrm>
            <a:off x="3905253" y="5604176"/>
            <a:ext cx="1748745" cy="777220"/>
          </a:xfrm>
          <a:prstGeom prst="rect">
            <a:avLst/>
          </a:prstGeom>
          <a:noFill/>
          <a:ln cap="flat" cmpd="sng" w="38100">
            <a:solidFill>
              <a:srgbClr val="0070C0"/>
            </a:solidFill>
            <a:prstDash val="solid"/>
            <a:round/>
            <a:headEnd len="sm" w="sm" type="none"/>
            <a:tailEnd len="sm" w="sm" type="none"/>
          </a:ln>
        </p:spPr>
      </p:pic>
      <p:pic>
        <p:nvPicPr>
          <p:cNvPr id="103" name="Google Shape;103;p2"/>
          <p:cNvPicPr preferRelativeResize="0"/>
          <p:nvPr/>
        </p:nvPicPr>
        <p:blipFill rotWithShape="1">
          <a:blip r:embed="rId14">
            <a:alphaModFix/>
          </a:blip>
          <a:srcRect b="0" l="0" r="0" t="0"/>
          <a:stretch/>
        </p:blipFill>
        <p:spPr>
          <a:xfrm>
            <a:off x="6557968" y="5604176"/>
            <a:ext cx="1714500" cy="762000"/>
          </a:xfrm>
          <a:prstGeom prst="rect">
            <a:avLst/>
          </a:prstGeom>
          <a:noFill/>
          <a:ln cap="flat" cmpd="sng" w="38100">
            <a:solidFill>
              <a:srgbClr val="0070C0"/>
            </a:solidFill>
            <a:prstDash val="solid"/>
            <a:round/>
            <a:headEnd len="sm" w="sm" type="none"/>
            <a:tailEnd len="sm" w="sm" type="none"/>
          </a:ln>
        </p:spPr>
      </p:pic>
      <p:pic>
        <p:nvPicPr>
          <p:cNvPr id="104" name="Google Shape;104;p2"/>
          <p:cNvPicPr preferRelativeResize="0"/>
          <p:nvPr/>
        </p:nvPicPr>
        <p:blipFill rotWithShape="1">
          <a:blip r:embed="rId15">
            <a:alphaModFix/>
          </a:blip>
          <a:srcRect b="0" l="0" r="0" t="0"/>
          <a:stretch/>
        </p:blipFill>
        <p:spPr>
          <a:xfrm>
            <a:off x="9210683" y="5619396"/>
            <a:ext cx="1714500" cy="762000"/>
          </a:xfrm>
          <a:prstGeom prst="rect">
            <a:avLst/>
          </a:prstGeom>
          <a:noFill/>
          <a:ln cap="flat" cmpd="sng" w="38100">
            <a:solidFill>
              <a:srgbClr val="0070C0"/>
            </a:solidFill>
            <a:prstDash val="solid"/>
            <a:round/>
            <a:headEnd len="sm" w="sm" type="none"/>
            <a:tailEnd len="sm" w="sm" type="none"/>
          </a:ln>
        </p:spPr>
      </p:pic>
      <p:pic>
        <p:nvPicPr>
          <p:cNvPr id="105" name="Google Shape;105;p2"/>
          <p:cNvPicPr preferRelativeResize="0"/>
          <p:nvPr/>
        </p:nvPicPr>
        <p:blipFill rotWithShape="1">
          <a:blip r:embed="rId16">
            <a:alphaModFix/>
          </a:blip>
          <a:srcRect b="0" l="0" r="0" t="0"/>
          <a:stretch/>
        </p:blipFill>
        <p:spPr>
          <a:xfrm>
            <a:off x="1252538" y="1392438"/>
            <a:ext cx="1714500" cy="762000"/>
          </a:xfrm>
          <a:prstGeom prst="rect">
            <a:avLst/>
          </a:prstGeom>
          <a:noFill/>
          <a:ln cap="flat" cmpd="sng" w="38100">
            <a:solidFill>
              <a:srgbClr val="0070C0"/>
            </a:solidFill>
            <a:prstDash val="solid"/>
            <a:round/>
            <a:headEnd len="sm" w="sm" type="none"/>
            <a:tailEnd len="sm" w="sm" type="none"/>
          </a:ln>
        </p:spPr>
      </p:pic>
      <p:pic>
        <p:nvPicPr>
          <p:cNvPr id="106" name="Google Shape;106;p2"/>
          <p:cNvPicPr preferRelativeResize="0"/>
          <p:nvPr/>
        </p:nvPicPr>
        <p:blipFill rotWithShape="1">
          <a:blip r:embed="rId17">
            <a:alphaModFix/>
          </a:blip>
          <a:srcRect b="0" l="0" r="0" t="0"/>
          <a:stretch/>
        </p:blipFill>
        <p:spPr>
          <a:xfrm>
            <a:off x="1252538" y="2762846"/>
            <a:ext cx="1714500" cy="762000"/>
          </a:xfrm>
          <a:prstGeom prst="rect">
            <a:avLst/>
          </a:prstGeom>
          <a:noFill/>
          <a:ln cap="flat" cmpd="sng" w="38100">
            <a:solidFill>
              <a:srgbClr val="0070C0"/>
            </a:solidFill>
            <a:prstDash val="solid"/>
            <a:round/>
            <a:headEnd len="sm" w="sm" type="none"/>
            <a:tailEnd len="sm" w="sm" type="none"/>
          </a:ln>
        </p:spPr>
      </p:pic>
      <p:pic>
        <p:nvPicPr>
          <p:cNvPr id="107" name="Google Shape;107;p2"/>
          <p:cNvPicPr preferRelativeResize="0"/>
          <p:nvPr/>
        </p:nvPicPr>
        <p:blipFill rotWithShape="1">
          <a:blip r:embed="rId18">
            <a:alphaModFix/>
          </a:blip>
          <a:srcRect b="0" l="0" r="0" t="0"/>
          <a:stretch/>
        </p:blipFill>
        <p:spPr>
          <a:xfrm>
            <a:off x="1252538" y="4169253"/>
            <a:ext cx="1714500" cy="762000"/>
          </a:xfrm>
          <a:prstGeom prst="rect">
            <a:avLst/>
          </a:prstGeom>
          <a:noFill/>
          <a:ln cap="flat" cmpd="sng" w="38100">
            <a:solidFill>
              <a:srgbClr val="0070C0"/>
            </a:solidFill>
            <a:prstDash val="solid"/>
            <a:round/>
            <a:headEnd len="sm" w="sm" type="none"/>
            <a:tailEnd len="sm" w="sm" type="none"/>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2F3"/>
        </a:solidFill>
      </p:bgPr>
    </p:bg>
    <p:spTree>
      <p:nvGrpSpPr>
        <p:cNvPr id="111" name="Shape 111"/>
        <p:cNvGrpSpPr/>
        <p:nvPr/>
      </p:nvGrpSpPr>
      <p:grpSpPr>
        <a:xfrm>
          <a:off x="0" y="0"/>
          <a:ext cx="0" cy="0"/>
          <a:chOff x="0" y="0"/>
          <a:chExt cx="0" cy="0"/>
        </a:xfrm>
      </p:grpSpPr>
      <p:sp>
        <p:nvSpPr>
          <p:cNvPr id="112" name="Google Shape;112;p3"/>
          <p:cNvSpPr txBox="1"/>
          <p:nvPr/>
        </p:nvSpPr>
        <p:spPr>
          <a:xfrm>
            <a:off x="304800" y="322688"/>
            <a:ext cx="11648303" cy="83099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4800" u="none" cap="none" strike="noStrike">
                <a:solidFill>
                  <a:schemeClr val="dk1"/>
                </a:solidFill>
                <a:latin typeface="Federo"/>
                <a:ea typeface="Federo"/>
                <a:cs typeface="Federo"/>
                <a:sym typeface="Federo"/>
              </a:rPr>
              <a:t>What Raise Right </a:t>
            </a:r>
            <a:r>
              <a:rPr b="1" i="1" lang="en-US" sz="4800" u="sng" cap="none" strike="noStrike">
                <a:solidFill>
                  <a:schemeClr val="dk1"/>
                </a:solidFill>
                <a:latin typeface="Federo"/>
                <a:ea typeface="Federo"/>
                <a:cs typeface="Federo"/>
                <a:sym typeface="Federo"/>
              </a:rPr>
              <a:t>Really</a:t>
            </a:r>
            <a:r>
              <a:rPr b="1" i="0" lang="en-US" sz="4800" u="none" cap="none" strike="noStrike">
                <a:solidFill>
                  <a:schemeClr val="dk1"/>
                </a:solidFill>
                <a:latin typeface="Federo"/>
                <a:ea typeface="Federo"/>
                <a:cs typeface="Federo"/>
                <a:sym typeface="Federo"/>
              </a:rPr>
              <a:t> is…</a:t>
            </a:r>
            <a:endParaRPr b="1" i="0" sz="4800" u="none" cap="none" strike="noStrike">
              <a:solidFill>
                <a:schemeClr val="dk1"/>
              </a:solidFill>
              <a:latin typeface="Federo"/>
              <a:ea typeface="Federo"/>
              <a:cs typeface="Federo"/>
              <a:sym typeface="Federo"/>
            </a:endParaRPr>
          </a:p>
        </p:txBody>
      </p:sp>
      <p:sp>
        <p:nvSpPr>
          <p:cNvPr id="113" name="Google Shape;113;p3"/>
          <p:cNvSpPr txBox="1"/>
          <p:nvPr/>
        </p:nvSpPr>
        <p:spPr>
          <a:xfrm>
            <a:off x="3498438" y="5360871"/>
            <a:ext cx="4718650" cy="1015663"/>
          </a:xfrm>
          <a:prstGeom prst="rect">
            <a:avLst/>
          </a:prstGeom>
          <a:solidFill>
            <a:srgbClr val="DDEAF6"/>
          </a:solidFill>
          <a:ln cap="flat" cmpd="sng" w="38100">
            <a:solidFill>
              <a:srgbClr val="0070C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6000" u="none" cap="none" strike="noStrike">
                <a:solidFill>
                  <a:srgbClr val="548135"/>
                </a:solidFill>
                <a:latin typeface="Kaushan Script"/>
                <a:ea typeface="Kaushan Script"/>
                <a:cs typeface="Kaushan Script"/>
                <a:sym typeface="Kaushan Script"/>
              </a:rPr>
              <a:t>Free Money!!</a:t>
            </a:r>
            <a:endParaRPr sz="6000">
              <a:solidFill>
                <a:srgbClr val="548135"/>
              </a:solidFill>
              <a:latin typeface="Kaushan Script"/>
              <a:ea typeface="Kaushan Script"/>
              <a:cs typeface="Kaushan Script"/>
              <a:sym typeface="Kaushan Script"/>
            </a:endParaRPr>
          </a:p>
        </p:txBody>
      </p:sp>
      <p:pic>
        <p:nvPicPr>
          <p:cNvPr id="114" name="Google Shape;114;p3"/>
          <p:cNvPicPr preferRelativeResize="0"/>
          <p:nvPr/>
        </p:nvPicPr>
        <p:blipFill rotWithShape="1">
          <a:blip r:embed="rId3">
            <a:alphaModFix/>
          </a:blip>
          <a:srcRect b="0" l="0" r="0" t="0"/>
          <a:stretch/>
        </p:blipFill>
        <p:spPr>
          <a:xfrm>
            <a:off x="3969318" y="1433597"/>
            <a:ext cx="3864865" cy="3647362"/>
          </a:xfrm>
          <a:prstGeom prst="rect">
            <a:avLst/>
          </a:prstGeom>
          <a:noFill/>
          <a:ln cap="flat" cmpd="sng" w="19050">
            <a:solidFill>
              <a:srgbClr val="0070C0"/>
            </a:solidFill>
            <a:prstDash val="solid"/>
            <a:round/>
            <a:headEnd len="sm" w="sm" type="none"/>
            <a:tailEnd len="sm" w="sm" type="none"/>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2F3"/>
        </a:solidFill>
      </p:bgPr>
    </p:bg>
    <p:spTree>
      <p:nvGrpSpPr>
        <p:cNvPr id="118" name="Shape 118"/>
        <p:cNvGrpSpPr/>
        <p:nvPr/>
      </p:nvGrpSpPr>
      <p:grpSpPr>
        <a:xfrm>
          <a:off x="0" y="0"/>
          <a:ext cx="0" cy="0"/>
          <a:chOff x="0" y="0"/>
          <a:chExt cx="0" cy="0"/>
        </a:xfrm>
      </p:grpSpPr>
      <p:sp>
        <p:nvSpPr>
          <p:cNvPr id="119" name="Google Shape;119;p4"/>
          <p:cNvSpPr txBox="1"/>
          <p:nvPr>
            <p:ph type="title"/>
          </p:nvPr>
        </p:nvSpPr>
        <p:spPr>
          <a:xfrm>
            <a:off x="217983" y="185925"/>
            <a:ext cx="11821200" cy="8571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4800"/>
              <a:buFont typeface="Federo"/>
              <a:buNone/>
            </a:pPr>
            <a:r>
              <a:rPr b="1" lang="en-US" sz="4800">
                <a:latin typeface="Federo"/>
                <a:ea typeface="Federo"/>
                <a:cs typeface="Federo"/>
                <a:sym typeface="Federo"/>
              </a:rPr>
              <a:t>Why is Raise Right Better?</a:t>
            </a:r>
            <a:endParaRPr b="1" sz="4800">
              <a:latin typeface="Federo"/>
              <a:ea typeface="Federo"/>
              <a:cs typeface="Federo"/>
              <a:sym typeface="Federo"/>
            </a:endParaRPr>
          </a:p>
        </p:txBody>
      </p:sp>
      <p:sp>
        <p:nvSpPr>
          <p:cNvPr id="120" name="Google Shape;120;p4"/>
          <p:cNvSpPr txBox="1"/>
          <p:nvPr>
            <p:ph idx="1" type="body"/>
          </p:nvPr>
        </p:nvSpPr>
        <p:spPr>
          <a:xfrm>
            <a:off x="1277900" y="1255125"/>
            <a:ext cx="10042500" cy="2724600"/>
          </a:xfrm>
          <a:prstGeom prst="rect">
            <a:avLst/>
          </a:prstGeom>
          <a:noFill/>
          <a:ln>
            <a:noFill/>
          </a:ln>
        </p:spPr>
        <p:txBody>
          <a:bodyPr anchorCtr="0" anchor="t" bIns="45700" lIns="91425" spcFirstLastPara="1" rIns="91425" wrap="square" tIns="45700">
            <a:normAutofit/>
          </a:bodyPr>
          <a:lstStyle/>
          <a:p>
            <a:pPr indent="-457200" lvl="0" marL="457200" rtl="0" algn="l">
              <a:lnSpc>
                <a:spcPct val="90000"/>
              </a:lnSpc>
              <a:spcBef>
                <a:spcPts val="1000"/>
              </a:spcBef>
              <a:spcAft>
                <a:spcPts val="0"/>
              </a:spcAft>
              <a:buClr>
                <a:srgbClr val="3F3F3F"/>
              </a:buClr>
              <a:buSzPts val="2400"/>
              <a:buFont typeface="Arial"/>
              <a:buChar char="•"/>
            </a:pPr>
            <a:r>
              <a:rPr lang="en-US">
                <a:solidFill>
                  <a:srgbClr val="3F3F3F"/>
                </a:solidFill>
              </a:rPr>
              <a:t>Earnings add up fast just for buying things you would buy anyway.</a:t>
            </a:r>
            <a:endParaRPr/>
          </a:p>
          <a:p>
            <a:pPr indent="-457200" lvl="0" marL="457200" rtl="0" algn="l">
              <a:lnSpc>
                <a:spcPct val="90000"/>
              </a:lnSpc>
              <a:spcBef>
                <a:spcPts val="1000"/>
              </a:spcBef>
              <a:spcAft>
                <a:spcPts val="0"/>
              </a:spcAft>
              <a:buClr>
                <a:srgbClr val="3F3F3F"/>
              </a:buClr>
              <a:buSzPts val="2400"/>
              <a:buFont typeface="Arial"/>
              <a:buChar char="•"/>
            </a:pPr>
            <a:r>
              <a:rPr lang="en-US">
                <a:solidFill>
                  <a:srgbClr val="3F3F3F"/>
                </a:solidFill>
              </a:rPr>
              <a:t>Everyday family purchases become earnings for our band.</a:t>
            </a:r>
            <a:endParaRPr/>
          </a:p>
          <a:p>
            <a:pPr indent="-457200" lvl="0" marL="457200" rtl="0" algn="l">
              <a:lnSpc>
                <a:spcPct val="90000"/>
              </a:lnSpc>
              <a:spcBef>
                <a:spcPts val="1000"/>
              </a:spcBef>
              <a:spcAft>
                <a:spcPts val="0"/>
              </a:spcAft>
              <a:buClr>
                <a:srgbClr val="3F3F3F"/>
              </a:buClr>
              <a:buSzPts val="2400"/>
              <a:buFont typeface="Arial"/>
              <a:buChar char="•"/>
            </a:pPr>
            <a:r>
              <a:rPr lang="en-US">
                <a:solidFill>
                  <a:srgbClr val="3F3F3F"/>
                </a:solidFill>
              </a:rPr>
              <a:t>75% of the percentage earnings from the gift cards you purchase, go towards your student’s account in the form of credits.</a:t>
            </a:r>
            <a:endParaRPr/>
          </a:p>
          <a:p>
            <a:pPr indent="-457200" lvl="0" marL="457200" rtl="0" algn="l">
              <a:lnSpc>
                <a:spcPct val="90000"/>
              </a:lnSpc>
              <a:spcBef>
                <a:spcPts val="1000"/>
              </a:spcBef>
              <a:spcAft>
                <a:spcPts val="0"/>
              </a:spcAft>
              <a:buClr>
                <a:srgbClr val="3F3F3F"/>
              </a:buClr>
              <a:buSzPts val="2400"/>
              <a:buFont typeface="Arial"/>
              <a:buChar char="•"/>
            </a:pPr>
            <a:r>
              <a:rPr lang="en-US">
                <a:solidFill>
                  <a:srgbClr val="3F3F3F"/>
                </a:solidFill>
              </a:rPr>
              <a:t>Reduce credit/debit card fraud risk by using gift cards for purchases.</a:t>
            </a:r>
            <a:endParaRPr/>
          </a:p>
          <a:p>
            <a:pPr indent="-457200" lvl="0" marL="457200" rtl="0" algn="l">
              <a:lnSpc>
                <a:spcPct val="90000"/>
              </a:lnSpc>
              <a:spcBef>
                <a:spcPts val="1000"/>
              </a:spcBef>
              <a:spcAft>
                <a:spcPts val="0"/>
              </a:spcAft>
              <a:buClr>
                <a:srgbClr val="3F3F3F"/>
              </a:buClr>
              <a:buSzPts val="2400"/>
              <a:buFont typeface="Arial"/>
              <a:buChar char="•"/>
            </a:pPr>
            <a:r>
              <a:rPr lang="en-US">
                <a:solidFill>
                  <a:srgbClr val="3F3F3F"/>
                </a:solidFill>
              </a:rPr>
              <a:t>Rewards are usually higher than credit card rewards.</a:t>
            </a:r>
            <a:endParaRPr>
              <a:solidFill>
                <a:srgbClr val="3F3F3F"/>
              </a:solidFill>
            </a:endParaRPr>
          </a:p>
        </p:txBody>
      </p:sp>
      <p:sp>
        <p:nvSpPr>
          <p:cNvPr id="121" name="Google Shape;121;p4"/>
          <p:cNvSpPr txBox="1"/>
          <p:nvPr/>
        </p:nvSpPr>
        <p:spPr>
          <a:xfrm>
            <a:off x="6878275" y="4191825"/>
            <a:ext cx="5216100" cy="23397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Calibri"/>
              <a:buChar char="●"/>
            </a:pPr>
            <a:r>
              <a:rPr lang="en-US">
                <a:latin typeface="Calibri"/>
                <a:ea typeface="Calibri"/>
                <a:cs typeface="Calibri"/>
                <a:sym typeface="Calibri"/>
              </a:rPr>
              <a:t>If I was purchasing a $50 Applebee’s eGift card, as you can see it say Earnings of 13%. 13% of $50 is $6.50 net earnings from this eGift card.</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US">
                <a:latin typeface="Calibri"/>
                <a:ea typeface="Calibri"/>
                <a:cs typeface="Calibri"/>
                <a:sym typeface="Calibri"/>
              </a:rPr>
              <a:t>This is a 75/25 Split Fundraiser: </a:t>
            </a:r>
            <a:endParaRPr>
              <a:latin typeface="Calibri"/>
              <a:ea typeface="Calibri"/>
              <a:cs typeface="Calibri"/>
              <a:sym typeface="Calibri"/>
            </a:endParaRPr>
          </a:p>
          <a:p>
            <a:pPr indent="-317500" lvl="0" marL="914400" rtl="0" algn="l">
              <a:spcBef>
                <a:spcPts val="0"/>
              </a:spcBef>
              <a:spcAft>
                <a:spcPts val="0"/>
              </a:spcAft>
              <a:buSzPts val="1400"/>
              <a:buFont typeface="Calibri"/>
              <a:buChar char="●"/>
            </a:pPr>
            <a:r>
              <a:rPr lang="en-US">
                <a:latin typeface="Calibri"/>
                <a:ea typeface="Calibri"/>
                <a:cs typeface="Calibri"/>
                <a:sym typeface="Calibri"/>
              </a:rPr>
              <a:t>75% of $6.50 will go into my student’s account - $4.88 in credits</a:t>
            </a:r>
            <a:endParaRPr>
              <a:latin typeface="Calibri"/>
              <a:ea typeface="Calibri"/>
              <a:cs typeface="Calibri"/>
              <a:sym typeface="Calibri"/>
            </a:endParaRPr>
          </a:p>
          <a:p>
            <a:pPr indent="-317500" lvl="0" marL="914400" rtl="0" algn="l">
              <a:spcBef>
                <a:spcPts val="0"/>
              </a:spcBef>
              <a:spcAft>
                <a:spcPts val="0"/>
              </a:spcAft>
              <a:buSzPts val="1400"/>
              <a:buFont typeface="Calibri"/>
              <a:buChar char="●"/>
            </a:pPr>
            <a:r>
              <a:rPr lang="en-US">
                <a:latin typeface="Calibri"/>
                <a:ea typeface="Calibri"/>
                <a:cs typeface="Calibri"/>
                <a:sym typeface="Calibri"/>
              </a:rPr>
              <a:t>25% of $6.50 will go to MCBB - $1.63</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US">
                <a:latin typeface="Calibri"/>
                <a:ea typeface="Calibri"/>
                <a:cs typeface="Calibri"/>
                <a:sym typeface="Calibri"/>
              </a:rPr>
              <a:t>Remember</a:t>
            </a:r>
            <a:r>
              <a:rPr lang="en-US">
                <a:latin typeface="Calibri"/>
                <a:ea typeface="Calibri"/>
                <a:cs typeface="Calibri"/>
                <a:sym typeface="Calibri"/>
              </a:rPr>
              <a:t> all cards have different earning % and we collect the reports monthly then review and apply to accounts.</a:t>
            </a:r>
            <a:endParaRPr>
              <a:latin typeface="Calibri"/>
              <a:ea typeface="Calibri"/>
              <a:cs typeface="Calibri"/>
              <a:sym typeface="Calibri"/>
            </a:endParaRPr>
          </a:p>
          <a:p>
            <a:pPr indent="0" lvl="0" marL="457200" rtl="0" algn="l">
              <a:spcBef>
                <a:spcPts val="0"/>
              </a:spcBef>
              <a:spcAft>
                <a:spcPts val="0"/>
              </a:spcAft>
              <a:buNone/>
            </a:pPr>
            <a:r>
              <a:t/>
            </a:r>
            <a:endParaRPr>
              <a:latin typeface="Calibri"/>
              <a:ea typeface="Calibri"/>
              <a:cs typeface="Calibri"/>
              <a:sym typeface="Calibri"/>
            </a:endParaRPr>
          </a:p>
        </p:txBody>
      </p:sp>
      <p:pic>
        <p:nvPicPr>
          <p:cNvPr id="122" name="Google Shape;122;p4"/>
          <p:cNvPicPr preferRelativeResize="0"/>
          <p:nvPr/>
        </p:nvPicPr>
        <p:blipFill>
          <a:blip r:embed="rId3">
            <a:alphaModFix/>
          </a:blip>
          <a:stretch>
            <a:fillRect/>
          </a:stretch>
        </p:blipFill>
        <p:spPr>
          <a:xfrm>
            <a:off x="0" y="3979725"/>
            <a:ext cx="6944226" cy="263805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graphicFrame>
        <p:nvGraphicFramePr>
          <p:cNvPr id="127" name="Google Shape;127;p5"/>
          <p:cNvGraphicFramePr/>
          <p:nvPr/>
        </p:nvGraphicFramePr>
        <p:xfrm>
          <a:off x="1000124" y="1409449"/>
          <a:ext cx="3000000" cy="3000000"/>
        </p:xfrm>
        <a:graphic>
          <a:graphicData uri="http://schemas.openxmlformats.org/drawingml/2006/table">
            <a:tbl>
              <a:tblPr bandRow="1" firstRow="1">
                <a:noFill/>
                <a:tableStyleId>{42DEAD95-5A59-4FB8-B3DE-5422944247B9}</a:tableStyleId>
              </a:tblPr>
              <a:tblGrid>
                <a:gridCol w="1727200"/>
                <a:gridCol w="1727200"/>
                <a:gridCol w="1717675"/>
                <a:gridCol w="1736725"/>
                <a:gridCol w="1727200"/>
                <a:gridCol w="1727200"/>
              </a:tblGrid>
              <a:tr h="630300">
                <a:tc>
                  <a:txBody>
                    <a:bodyPr/>
                    <a:lstStyle/>
                    <a:p>
                      <a:pPr indent="0" lvl="0" marL="0" marR="0" rtl="0" algn="ctr">
                        <a:spcBef>
                          <a:spcPts val="0"/>
                        </a:spcBef>
                        <a:spcAft>
                          <a:spcPts val="0"/>
                        </a:spcAft>
                        <a:buNone/>
                      </a:pPr>
                      <a:r>
                        <a:rPr lang="en-US" sz="1800" u="none" cap="none" strike="noStrike">
                          <a:solidFill>
                            <a:schemeClr val="lt1"/>
                          </a:solidFill>
                        </a:rPr>
                        <a:t>Item</a:t>
                      </a:r>
                      <a:endParaRPr sz="1800" u="none" cap="none" strike="noStrike">
                        <a:solidFill>
                          <a:schemeClr val="lt1"/>
                        </a:solidFill>
                      </a:endParaRPr>
                    </a:p>
                  </a:txBody>
                  <a:tcPr marT="45725" marB="45725" marR="91450" marL="91450"/>
                </a:tc>
                <a:tc>
                  <a:txBody>
                    <a:bodyPr/>
                    <a:lstStyle/>
                    <a:p>
                      <a:pPr indent="0" lvl="0" marL="0" marR="0" rtl="0" algn="ctr">
                        <a:spcBef>
                          <a:spcPts val="0"/>
                        </a:spcBef>
                        <a:spcAft>
                          <a:spcPts val="0"/>
                        </a:spcAft>
                        <a:buNone/>
                      </a:pPr>
                      <a:r>
                        <a:rPr lang="en-US" sz="1800" u="none" cap="none" strike="noStrike"/>
                        <a:t>Monthly Budget</a:t>
                      </a:r>
                      <a:endParaRPr sz="1800" u="none" cap="none" strike="noStrike"/>
                    </a:p>
                  </a:txBody>
                  <a:tcPr marT="45725" marB="45725" marR="91450" marL="91450"/>
                </a:tc>
                <a:tc>
                  <a:txBody>
                    <a:bodyPr/>
                    <a:lstStyle/>
                    <a:p>
                      <a:pPr indent="0" lvl="0" marL="0" marR="0" rtl="0" algn="l">
                        <a:spcBef>
                          <a:spcPts val="0"/>
                        </a:spcBef>
                        <a:spcAft>
                          <a:spcPts val="0"/>
                        </a:spcAft>
                        <a:buNone/>
                      </a:pPr>
                      <a:r>
                        <a:rPr lang="en-US" sz="1800" u="none" cap="none" strike="noStrike"/>
                        <a:t>Monthly Rebate</a:t>
                      </a:r>
                      <a:endParaRPr sz="1800"/>
                    </a:p>
                  </a:txBody>
                  <a:tcPr marT="45725" marB="45725" marR="91450" marL="91450"/>
                </a:tc>
                <a:tc>
                  <a:txBody>
                    <a:bodyPr/>
                    <a:lstStyle/>
                    <a:p>
                      <a:pPr indent="0" lvl="0" marL="0" marR="0" rtl="0" algn="l">
                        <a:spcBef>
                          <a:spcPts val="0"/>
                        </a:spcBef>
                        <a:spcAft>
                          <a:spcPts val="0"/>
                        </a:spcAft>
                        <a:buNone/>
                      </a:pPr>
                      <a:r>
                        <a:rPr lang="en-US" sz="1600"/>
                        <a:t>Annual Rebate</a:t>
                      </a:r>
                      <a:endParaRPr/>
                    </a:p>
                    <a:p>
                      <a:pPr indent="0" lvl="0" marL="0" marR="0" rtl="0" algn="l">
                        <a:spcBef>
                          <a:spcPts val="0"/>
                        </a:spcBef>
                        <a:spcAft>
                          <a:spcPts val="0"/>
                        </a:spcAft>
                        <a:buNone/>
                      </a:pPr>
                      <a:r>
                        <a:rPr lang="en-US" sz="1600"/>
                        <a:t>Per Family (x10m)</a:t>
                      </a:r>
                      <a:endParaRPr sz="1600"/>
                    </a:p>
                  </a:txBody>
                  <a:tcPr marT="45725" marB="45725" marR="91450" marL="91450"/>
                </a:tc>
                <a:tc>
                  <a:txBody>
                    <a:bodyPr/>
                    <a:lstStyle/>
                    <a:p>
                      <a:pPr indent="0" lvl="0" marL="0" marR="0" rtl="0" algn="l">
                        <a:spcBef>
                          <a:spcPts val="0"/>
                        </a:spcBef>
                        <a:spcAft>
                          <a:spcPts val="0"/>
                        </a:spcAft>
                        <a:buNone/>
                      </a:pPr>
                      <a:r>
                        <a:rPr lang="en-US" sz="1600"/>
                        <a:t>Annual Rebate</a:t>
                      </a:r>
                      <a:endParaRPr/>
                    </a:p>
                    <a:p>
                      <a:pPr indent="0" lvl="0" marL="0" marR="0" rtl="0" algn="l">
                        <a:spcBef>
                          <a:spcPts val="0"/>
                        </a:spcBef>
                        <a:spcAft>
                          <a:spcPts val="0"/>
                        </a:spcAft>
                        <a:buNone/>
                      </a:pPr>
                      <a:r>
                        <a:rPr lang="en-US" sz="1600"/>
                        <a:t>15 Families (10m)</a:t>
                      </a:r>
                      <a:endParaRPr sz="1600"/>
                    </a:p>
                  </a:txBody>
                  <a:tcPr marT="45725" marB="45725" marR="91450" marL="91450"/>
                </a:tc>
                <a:tc>
                  <a:txBody>
                    <a:bodyPr/>
                    <a:lstStyle/>
                    <a:p>
                      <a:pPr indent="0" lvl="0" marL="0" marR="0" rtl="0" algn="l">
                        <a:spcBef>
                          <a:spcPts val="0"/>
                        </a:spcBef>
                        <a:spcAft>
                          <a:spcPts val="0"/>
                        </a:spcAft>
                        <a:buNone/>
                      </a:pPr>
                      <a:r>
                        <a:rPr lang="en-US" sz="1800"/>
                        <a:t>Annual Rebate</a:t>
                      </a:r>
                      <a:endParaRPr/>
                    </a:p>
                    <a:p>
                      <a:pPr indent="0" lvl="0" marL="0" marR="0" rtl="0" algn="l">
                        <a:spcBef>
                          <a:spcPts val="0"/>
                        </a:spcBef>
                        <a:spcAft>
                          <a:spcPts val="0"/>
                        </a:spcAft>
                        <a:buNone/>
                      </a:pPr>
                      <a:r>
                        <a:rPr lang="en-US" sz="1800"/>
                        <a:t>x100</a:t>
                      </a:r>
                      <a:r>
                        <a:rPr lang="en-US" sz="1800"/>
                        <a:t> Families</a:t>
                      </a:r>
                      <a:endParaRPr sz="1800"/>
                    </a:p>
                  </a:txBody>
                  <a:tcPr marT="45725" marB="45725" marR="91450" marL="91450"/>
                </a:tc>
              </a:tr>
              <a:tr h="436150">
                <a:tc>
                  <a:txBody>
                    <a:bodyPr/>
                    <a:lstStyle/>
                    <a:p>
                      <a:pPr indent="0" lvl="0" marL="0" marR="0" rtl="0" algn="ctr">
                        <a:spcBef>
                          <a:spcPts val="0"/>
                        </a:spcBef>
                        <a:spcAft>
                          <a:spcPts val="0"/>
                        </a:spcAft>
                        <a:buNone/>
                      </a:pPr>
                      <a:r>
                        <a:rPr lang="en-US" sz="1800"/>
                        <a:t>Groceries</a:t>
                      </a:r>
                      <a:endParaRPr sz="1800"/>
                    </a:p>
                  </a:txBody>
                  <a:tcPr marT="45725" marB="45725" marR="91450" marL="91450"/>
                </a:tc>
                <a:tc>
                  <a:txBody>
                    <a:bodyPr/>
                    <a:lstStyle/>
                    <a:p>
                      <a:pPr indent="0" lvl="0" marL="0" marR="0" rtl="0" algn="ctr">
                        <a:spcBef>
                          <a:spcPts val="0"/>
                        </a:spcBef>
                        <a:spcAft>
                          <a:spcPts val="0"/>
                        </a:spcAft>
                        <a:buNone/>
                      </a:pPr>
                      <a:r>
                        <a:rPr lang="en-US" sz="1800"/>
                        <a:t>$400 </a:t>
                      </a:r>
                      <a:r>
                        <a:rPr lang="en-US" sz="1800"/>
                        <a:t> (5%)</a:t>
                      </a:r>
                      <a:endParaRPr sz="1800"/>
                    </a:p>
                  </a:txBody>
                  <a:tcPr marT="45725" marB="45725" marR="91450" marL="91450"/>
                </a:tc>
                <a:tc>
                  <a:txBody>
                    <a:bodyPr/>
                    <a:lstStyle/>
                    <a:p>
                      <a:pPr indent="0" lvl="0" marL="0" marR="0" rtl="0" algn="ctr">
                        <a:spcBef>
                          <a:spcPts val="0"/>
                        </a:spcBef>
                        <a:spcAft>
                          <a:spcPts val="0"/>
                        </a:spcAft>
                        <a:buNone/>
                      </a:pPr>
                      <a:r>
                        <a:rPr lang="en-US" sz="1800"/>
                        <a:t>$20.00</a:t>
                      </a:r>
                      <a:endParaRPr sz="1800"/>
                    </a:p>
                  </a:txBody>
                  <a:tcPr marT="45725" marB="45725" marR="91450" marL="91450"/>
                </a:tc>
                <a:tc>
                  <a:txBody>
                    <a:bodyPr/>
                    <a:lstStyle/>
                    <a:p>
                      <a:pPr indent="0" lvl="0" marL="0" marR="0" rtl="0" algn="ctr">
                        <a:spcBef>
                          <a:spcPts val="0"/>
                        </a:spcBef>
                        <a:spcAft>
                          <a:spcPts val="0"/>
                        </a:spcAft>
                        <a:buNone/>
                      </a:pPr>
                      <a:r>
                        <a:rPr lang="en-US" sz="1800"/>
                        <a:t>$200.00</a:t>
                      </a:r>
                      <a:endParaRPr sz="1800"/>
                    </a:p>
                  </a:txBody>
                  <a:tcPr marT="45725" marB="45725" marR="91450" marL="91450"/>
                </a:tc>
                <a:tc>
                  <a:txBody>
                    <a:bodyPr/>
                    <a:lstStyle/>
                    <a:p>
                      <a:pPr indent="0" lvl="0" marL="0" marR="0" rtl="0" algn="ctr">
                        <a:spcBef>
                          <a:spcPts val="0"/>
                        </a:spcBef>
                        <a:spcAft>
                          <a:spcPts val="0"/>
                        </a:spcAft>
                        <a:buNone/>
                      </a:pPr>
                      <a:r>
                        <a:rPr lang="en-US" sz="1800"/>
                        <a:t>$3,000.00</a:t>
                      </a:r>
                      <a:endParaRPr sz="1800"/>
                    </a:p>
                  </a:txBody>
                  <a:tcPr marT="45725" marB="45725" marR="91450" marL="91450"/>
                </a:tc>
                <a:tc>
                  <a:txBody>
                    <a:bodyPr/>
                    <a:lstStyle/>
                    <a:p>
                      <a:pPr indent="0" lvl="0" marL="0" marR="0" rtl="0" algn="l">
                        <a:spcBef>
                          <a:spcPts val="0"/>
                        </a:spcBef>
                        <a:spcAft>
                          <a:spcPts val="0"/>
                        </a:spcAft>
                        <a:buNone/>
                      </a:pPr>
                      <a:r>
                        <a:rPr lang="en-US" sz="1800"/>
                        <a:t>$20,000.00</a:t>
                      </a:r>
                      <a:endParaRPr sz="1800"/>
                    </a:p>
                  </a:txBody>
                  <a:tcPr marT="45725" marB="45725" marR="91450" marL="91450"/>
                </a:tc>
              </a:tr>
              <a:tr h="436150">
                <a:tc>
                  <a:txBody>
                    <a:bodyPr/>
                    <a:lstStyle/>
                    <a:p>
                      <a:pPr indent="0" lvl="0" marL="0" marR="0" rtl="0" algn="ctr">
                        <a:spcBef>
                          <a:spcPts val="0"/>
                        </a:spcBef>
                        <a:spcAft>
                          <a:spcPts val="0"/>
                        </a:spcAft>
                        <a:buNone/>
                      </a:pPr>
                      <a:r>
                        <a:rPr lang="en-US" sz="1800"/>
                        <a:t>Dining Out</a:t>
                      </a:r>
                      <a:endParaRPr sz="1800"/>
                    </a:p>
                  </a:txBody>
                  <a:tcPr marT="45725" marB="45725" marR="91450" marL="91450"/>
                </a:tc>
                <a:tc>
                  <a:txBody>
                    <a:bodyPr/>
                    <a:lstStyle/>
                    <a:p>
                      <a:pPr indent="0" lvl="0" marL="0" marR="0" rtl="0" algn="ctr">
                        <a:spcBef>
                          <a:spcPts val="0"/>
                        </a:spcBef>
                        <a:spcAft>
                          <a:spcPts val="0"/>
                        </a:spcAft>
                        <a:buNone/>
                      </a:pPr>
                      <a:r>
                        <a:rPr lang="en-US" sz="1800"/>
                        <a:t>$50  (10%)</a:t>
                      </a:r>
                      <a:endParaRPr sz="1800"/>
                    </a:p>
                  </a:txBody>
                  <a:tcPr marT="45725" marB="45725" marR="91450" marL="91450"/>
                </a:tc>
                <a:tc>
                  <a:txBody>
                    <a:bodyPr/>
                    <a:lstStyle/>
                    <a:p>
                      <a:pPr indent="0" lvl="0" marL="0" marR="0" rtl="0" algn="ctr">
                        <a:spcBef>
                          <a:spcPts val="0"/>
                        </a:spcBef>
                        <a:spcAft>
                          <a:spcPts val="0"/>
                        </a:spcAft>
                        <a:buNone/>
                      </a:pPr>
                      <a:r>
                        <a:rPr lang="en-US" sz="1800"/>
                        <a:t>$5.00</a:t>
                      </a:r>
                      <a:endParaRPr sz="1800"/>
                    </a:p>
                  </a:txBody>
                  <a:tcPr marT="45725" marB="45725" marR="91450" marL="91450"/>
                </a:tc>
                <a:tc>
                  <a:txBody>
                    <a:bodyPr/>
                    <a:lstStyle/>
                    <a:p>
                      <a:pPr indent="0" lvl="0" marL="0" marR="0" rtl="0" algn="ctr">
                        <a:spcBef>
                          <a:spcPts val="0"/>
                        </a:spcBef>
                        <a:spcAft>
                          <a:spcPts val="0"/>
                        </a:spcAft>
                        <a:buNone/>
                      </a:pPr>
                      <a:r>
                        <a:rPr lang="en-US" sz="1800"/>
                        <a:t>$50.00</a:t>
                      </a:r>
                      <a:endParaRPr sz="1800"/>
                    </a:p>
                  </a:txBody>
                  <a:tcPr marT="45725" marB="45725" marR="91450" marL="91450"/>
                </a:tc>
                <a:tc>
                  <a:txBody>
                    <a:bodyPr/>
                    <a:lstStyle/>
                    <a:p>
                      <a:pPr indent="0" lvl="0" marL="0" marR="0" rtl="0" algn="ctr">
                        <a:spcBef>
                          <a:spcPts val="0"/>
                        </a:spcBef>
                        <a:spcAft>
                          <a:spcPts val="0"/>
                        </a:spcAft>
                        <a:buNone/>
                      </a:pPr>
                      <a:r>
                        <a:rPr lang="en-US" sz="1800"/>
                        <a:t>$750.00</a:t>
                      </a:r>
                      <a:endParaRPr sz="1800"/>
                    </a:p>
                  </a:txBody>
                  <a:tcPr marT="45725" marB="45725" marR="91450" marL="91450"/>
                </a:tc>
                <a:tc>
                  <a:txBody>
                    <a:bodyPr/>
                    <a:lstStyle/>
                    <a:p>
                      <a:pPr indent="0" lvl="0" marL="0" marR="0" rtl="0" algn="l">
                        <a:spcBef>
                          <a:spcPts val="0"/>
                        </a:spcBef>
                        <a:spcAft>
                          <a:spcPts val="0"/>
                        </a:spcAft>
                        <a:buNone/>
                      </a:pPr>
                      <a:r>
                        <a:rPr lang="en-US" sz="1800"/>
                        <a:t>$5,000.00</a:t>
                      </a:r>
                      <a:endParaRPr sz="1800"/>
                    </a:p>
                  </a:txBody>
                  <a:tcPr marT="45725" marB="45725" marR="91450" marL="91450"/>
                </a:tc>
              </a:tr>
              <a:tr h="436150">
                <a:tc>
                  <a:txBody>
                    <a:bodyPr/>
                    <a:lstStyle/>
                    <a:p>
                      <a:pPr indent="0" lvl="0" marL="0" marR="0" rtl="0" algn="ctr">
                        <a:spcBef>
                          <a:spcPts val="0"/>
                        </a:spcBef>
                        <a:spcAft>
                          <a:spcPts val="0"/>
                        </a:spcAft>
                        <a:buNone/>
                      </a:pPr>
                      <a:r>
                        <a:rPr lang="en-US" sz="1800"/>
                        <a:t>Entertainment</a:t>
                      </a:r>
                      <a:endParaRPr sz="1800"/>
                    </a:p>
                  </a:txBody>
                  <a:tcPr marT="45725" marB="45725" marR="91450" marL="91450"/>
                </a:tc>
                <a:tc>
                  <a:txBody>
                    <a:bodyPr/>
                    <a:lstStyle/>
                    <a:p>
                      <a:pPr indent="0" lvl="0" marL="0" marR="0" rtl="0" algn="ctr">
                        <a:spcBef>
                          <a:spcPts val="0"/>
                        </a:spcBef>
                        <a:spcAft>
                          <a:spcPts val="0"/>
                        </a:spcAft>
                        <a:buNone/>
                      </a:pPr>
                      <a:r>
                        <a:rPr lang="en-US" sz="1800"/>
                        <a:t>$30  (6%)</a:t>
                      </a:r>
                      <a:endParaRPr sz="1800"/>
                    </a:p>
                  </a:txBody>
                  <a:tcPr marT="45725" marB="45725" marR="91450" marL="91450"/>
                </a:tc>
                <a:tc>
                  <a:txBody>
                    <a:bodyPr/>
                    <a:lstStyle/>
                    <a:p>
                      <a:pPr indent="0" lvl="0" marL="0" marR="0" rtl="0" algn="ctr">
                        <a:spcBef>
                          <a:spcPts val="0"/>
                        </a:spcBef>
                        <a:spcAft>
                          <a:spcPts val="0"/>
                        </a:spcAft>
                        <a:buNone/>
                      </a:pPr>
                      <a:r>
                        <a:rPr lang="en-US" sz="1800"/>
                        <a:t>$1.80</a:t>
                      </a:r>
                      <a:endParaRPr sz="1800"/>
                    </a:p>
                  </a:txBody>
                  <a:tcPr marT="45725" marB="45725" marR="91450" marL="91450"/>
                </a:tc>
                <a:tc>
                  <a:txBody>
                    <a:bodyPr/>
                    <a:lstStyle/>
                    <a:p>
                      <a:pPr indent="0" lvl="0" marL="0" marR="0" rtl="0" algn="ctr">
                        <a:spcBef>
                          <a:spcPts val="0"/>
                        </a:spcBef>
                        <a:spcAft>
                          <a:spcPts val="0"/>
                        </a:spcAft>
                        <a:buNone/>
                      </a:pPr>
                      <a:r>
                        <a:rPr lang="en-US" sz="1800"/>
                        <a:t>$18.00</a:t>
                      </a:r>
                      <a:endParaRPr sz="1800"/>
                    </a:p>
                  </a:txBody>
                  <a:tcPr marT="45725" marB="45725" marR="91450" marL="91450"/>
                </a:tc>
                <a:tc>
                  <a:txBody>
                    <a:bodyPr/>
                    <a:lstStyle/>
                    <a:p>
                      <a:pPr indent="0" lvl="0" marL="0" marR="0" rtl="0" algn="ctr">
                        <a:spcBef>
                          <a:spcPts val="0"/>
                        </a:spcBef>
                        <a:spcAft>
                          <a:spcPts val="0"/>
                        </a:spcAft>
                        <a:buNone/>
                      </a:pPr>
                      <a:r>
                        <a:rPr lang="en-US" sz="1800"/>
                        <a:t>$270.00</a:t>
                      </a:r>
                      <a:endParaRPr sz="1800"/>
                    </a:p>
                  </a:txBody>
                  <a:tcPr marT="45725" marB="45725" marR="91450" marL="91450"/>
                </a:tc>
                <a:tc>
                  <a:txBody>
                    <a:bodyPr/>
                    <a:lstStyle/>
                    <a:p>
                      <a:pPr indent="0" lvl="0" marL="0" marR="0" rtl="0" algn="l">
                        <a:spcBef>
                          <a:spcPts val="0"/>
                        </a:spcBef>
                        <a:spcAft>
                          <a:spcPts val="0"/>
                        </a:spcAft>
                        <a:buNone/>
                      </a:pPr>
                      <a:r>
                        <a:rPr lang="en-US" sz="1800"/>
                        <a:t>$1,800.00</a:t>
                      </a:r>
                      <a:endParaRPr sz="1800"/>
                    </a:p>
                  </a:txBody>
                  <a:tcPr marT="45725" marB="45725" marR="91450" marL="91450"/>
                </a:tc>
              </a:tr>
              <a:tr h="436150">
                <a:tc>
                  <a:txBody>
                    <a:bodyPr/>
                    <a:lstStyle/>
                    <a:p>
                      <a:pPr indent="0" lvl="0" marL="0" marR="0" rtl="0" algn="ctr">
                        <a:spcBef>
                          <a:spcPts val="0"/>
                        </a:spcBef>
                        <a:spcAft>
                          <a:spcPts val="0"/>
                        </a:spcAft>
                        <a:buNone/>
                      </a:pPr>
                      <a:r>
                        <a:rPr lang="en-US" sz="1800"/>
                        <a:t>Gasoline</a:t>
                      </a:r>
                      <a:endParaRPr sz="1800"/>
                    </a:p>
                  </a:txBody>
                  <a:tcPr marT="45725" marB="45725" marR="91450" marL="91450"/>
                </a:tc>
                <a:tc>
                  <a:txBody>
                    <a:bodyPr/>
                    <a:lstStyle/>
                    <a:p>
                      <a:pPr indent="0" lvl="0" marL="0" marR="0" rtl="0" algn="ctr">
                        <a:spcBef>
                          <a:spcPts val="0"/>
                        </a:spcBef>
                        <a:spcAft>
                          <a:spcPts val="0"/>
                        </a:spcAft>
                        <a:buNone/>
                      </a:pPr>
                      <a:r>
                        <a:rPr lang="en-US" sz="1800"/>
                        <a:t>$200 (1.5%)</a:t>
                      </a:r>
                      <a:endParaRPr sz="1800"/>
                    </a:p>
                  </a:txBody>
                  <a:tcPr marT="45725" marB="45725" marR="91450" marL="91450"/>
                </a:tc>
                <a:tc>
                  <a:txBody>
                    <a:bodyPr/>
                    <a:lstStyle/>
                    <a:p>
                      <a:pPr indent="0" lvl="0" marL="0" marR="0" rtl="0" algn="ctr">
                        <a:spcBef>
                          <a:spcPts val="0"/>
                        </a:spcBef>
                        <a:spcAft>
                          <a:spcPts val="0"/>
                        </a:spcAft>
                        <a:buNone/>
                      </a:pPr>
                      <a:r>
                        <a:rPr lang="en-US" sz="1800"/>
                        <a:t>$3.00</a:t>
                      </a:r>
                      <a:endParaRPr sz="1800"/>
                    </a:p>
                  </a:txBody>
                  <a:tcPr marT="45725" marB="45725" marR="91450" marL="91450"/>
                </a:tc>
                <a:tc>
                  <a:txBody>
                    <a:bodyPr/>
                    <a:lstStyle/>
                    <a:p>
                      <a:pPr indent="0" lvl="0" marL="0" marR="0" rtl="0" algn="ctr">
                        <a:spcBef>
                          <a:spcPts val="0"/>
                        </a:spcBef>
                        <a:spcAft>
                          <a:spcPts val="0"/>
                        </a:spcAft>
                        <a:buNone/>
                      </a:pPr>
                      <a:r>
                        <a:rPr lang="en-US" sz="1800"/>
                        <a:t>$30.00</a:t>
                      </a:r>
                      <a:endParaRPr sz="1800"/>
                    </a:p>
                  </a:txBody>
                  <a:tcPr marT="45725" marB="45725" marR="91450" marL="91450"/>
                </a:tc>
                <a:tc>
                  <a:txBody>
                    <a:bodyPr/>
                    <a:lstStyle/>
                    <a:p>
                      <a:pPr indent="0" lvl="0" marL="0" marR="0" rtl="0" algn="ctr">
                        <a:spcBef>
                          <a:spcPts val="0"/>
                        </a:spcBef>
                        <a:spcAft>
                          <a:spcPts val="0"/>
                        </a:spcAft>
                        <a:buNone/>
                      </a:pPr>
                      <a:r>
                        <a:rPr lang="en-US" sz="1800"/>
                        <a:t>$450.00</a:t>
                      </a:r>
                      <a:endParaRPr sz="1800"/>
                    </a:p>
                  </a:txBody>
                  <a:tcPr marT="45725" marB="45725" marR="91450" marL="91450"/>
                </a:tc>
                <a:tc>
                  <a:txBody>
                    <a:bodyPr/>
                    <a:lstStyle/>
                    <a:p>
                      <a:pPr indent="0" lvl="0" marL="0" marR="0" rtl="0" algn="l">
                        <a:spcBef>
                          <a:spcPts val="0"/>
                        </a:spcBef>
                        <a:spcAft>
                          <a:spcPts val="0"/>
                        </a:spcAft>
                        <a:buNone/>
                      </a:pPr>
                      <a:r>
                        <a:rPr lang="en-US" sz="1800"/>
                        <a:t>$3,000.00</a:t>
                      </a:r>
                      <a:endParaRPr sz="1800"/>
                    </a:p>
                  </a:txBody>
                  <a:tcPr marT="45725" marB="45725" marR="91450" marL="91450"/>
                </a:tc>
              </a:tr>
              <a:tr h="436150">
                <a:tc>
                  <a:txBody>
                    <a:bodyPr/>
                    <a:lstStyle/>
                    <a:p>
                      <a:pPr indent="0" lvl="0" marL="0" marR="0" rtl="0" algn="ctr">
                        <a:spcBef>
                          <a:spcPts val="0"/>
                        </a:spcBef>
                        <a:spcAft>
                          <a:spcPts val="0"/>
                        </a:spcAft>
                        <a:buNone/>
                      </a:pPr>
                      <a:r>
                        <a:rPr lang="en-US" sz="1800"/>
                        <a:t>Clothing</a:t>
                      </a:r>
                      <a:endParaRPr sz="1800"/>
                    </a:p>
                  </a:txBody>
                  <a:tcPr marT="45725" marB="45725" marR="91450" marL="91450"/>
                </a:tc>
                <a:tc>
                  <a:txBody>
                    <a:bodyPr/>
                    <a:lstStyle/>
                    <a:p>
                      <a:pPr indent="0" lvl="0" marL="0" marR="0" rtl="0" algn="ctr">
                        <a:spcBef>
                          <a:spcPts val="0"/>
                        </a:spcBef>
                        <a:spcAft>
                          <a:spcPts val="0"/>
                        </a:spcAft>
                        <a:buNone/>
                      </a:pPr>
                      <a:r>
                        <a:rPr lang="en-US" sz="1800"/>
                        <a:t>$50 (8%)</a:t>
                      </a:r>
                      <a:endParaRPr sz="1800"/>
                    </a:p>
                  </a:txBody>
                  <a:tcPr marT="45725" marB="45725" marR="91450" marL="91450"/>
                </a:tc>
                <a:tc>
                  <a:txBody>
                    <a:bodyPr/>
                    <a:lstStyle/>
                    <a:p>
                      <a:pPr indent="0" lvl="0" marL="0" marR="0" rtl="0" algn="ctr">
                        <a:spcBef>
                          <a:spcPts val="0"/>
                        </a:spcBef>
                        <a:spcAft>
                          <a:spcPts val="0"/>
                        </a:spcAft>
                        <a:buNone/>
                      </a:pPr>
                      <a:r>
                        <a:rPr lang="en-US" sz="1800"/>
                        <a:t>$4.00</a:t>
                      </a:r>
                      <a:endParaRPr sz="1800"/>
                    </a:p>
                  </a:txBody>
                  <a:tcPr marT="45725" marB="45725" marR="91450" marL="91450"/>
                </a:tc>
                <a:tc>
                  <a:txBody>
                    <a:bodyPr/>
                    <a:lstStyle/>
                    <a:p>
                      <a:pPr indent="0" lvl="0" marL="0" marR="0" rtl="0" algn="ctr">
                        <a:spcBef>
                          <a:spcPts val="0"/>
                        </a:spcBef>
                        <a:spcAft>
                          <a:spcPts val="0"/>
                        </a:spcAft>
                        <a:buNone/>
                      </a:pPr>
                      <a:r>
                        <a:rPr lang="en-US" sz="1800"/>
                        <a:t>$40.00</a:t>
                      </a:r>
                      <a:endParaRPr sz="1800"/>
                    </a:p>
                  </a:txBody>
                  <a:tcPr marT="45725" marB="45725" marR="91450" marL="91450"/>
                </a:tc>
                <a:tc>
                  <a:txBody>
                    <a:bodyPr/>
                    <a:lstStyle/>
                    <a:p>
                      <a:pPr indent="0" lvl="0" marL="0" marR="0" rtl="0" algn="ctr">
                        <a:spcBef>
                          <a:spcPts val="0"/>
                        </a:spcBef>
                        <a:spcAft>
                          <a:spcPts val="0"/>
                        </a:spcAft>
                        <a:buNone/>
                      </a:pPr>
                      <a:r>
                        <a:rPr lang="en-US" sz="1800"/>
                        <a:t>$600.00</a:t>
                      </a:r>
                      <a:endParaRPr sz="1800"/>
                    </a:p>
                  </a:txBody>
                  <a:tcPr marT="45725" marB="45725" marR="91450" marL="91450"/>
                </a:tc>
                <a:tc>
                  <a:txBody>
                    <a:bodyPr/>
                    <a:lstStyle/>
                    <a:p>
                      <a:pPr indent="0" lvl="0" marL="0" marR="0" rtl="0" algn="l">
                        <a:spcBef>
                          <a:spcPts val="0"/>
                        </a:spcBef>
                        <a:spcAft>
                          <a:spcPts val="0"/>
                        </a:spcAft>
                        <a:buNone/>
                      </a:pPr>
                      <a:r>
                        <a:rPr lang="en-US" sz="1800"/>
                        <a:t>$4,000.00</a:t>
                      </a:r>
                      <a:endParaRPr sz="1800"/>
                    </a:p>
                  </a:txBody>
                  <a:tcPr marT="45725" marB="45725" marR="91450" marL="91450"/>
                </a:tc>
              </a:tr>
              <a:tr h="436150">
                <a:tc>
                  <a:txBody>
                    <a:bodyPr/>
                    <a:lstStyle/>
                    <a:p>
                      <a:pPr indent="0" lvl="0" marL="0" marR="0" rtl="0" algn="ctr">
                        <a:spcBef>
                          <a:spcPts val="0"/>
                        </a:spcBef>
                        <a:spcAft>
                          <a:spcPts val="0"/>
                        </a:spcAft>
                        <a:buNone/>
                      </a:pPr>
                      <a:r>
                        <a:rPr lang="en-US" sz="1800"/>
                        <a:t>Home Maint.</a:t>
                      </a:r>
                      <a:endParaRPr sz="1800"/>
                    </a:p>
                  </a:txBody>
                  <a:tcPr marT="45725" marB="45725" marR="91450" marL="91450"/>
                </a:tc>
                <a:tc>
                  <a:txBody>
                    <a:bodyPr/>
                    <a:lstStyle/>
                    <a:p>
                      <a:pPr indent="0" lvl="0" marL="0" marR="0" rtl="0" algn="ctr">
                        <a:spcBef>
                          <a:spcPts val="0"/>
                        </a:spcBef>
                        <a:spcAft>
                          <a:spcPts val="0"/>
                        </a:spcAft>
                        <a:buNone/>
                      </a:pPr>
                      <a:r>
                        <a:rPr lang="en-US" sz="1800"/>
                        <a:t>$100</a:t>
                      </a:r>
                      <a:r>
                        <a:rPr lang="en-US" sz="1800"/>
                        <a:t> (4%)</a:t>
                      </a:r>
                      <a:endParaRPr sz="1800"/>
                    </a:p>
                  </a:txBody>
                  <a:tcPr marT="45725" marB="45725" marR="91450" marL="91450"/>
                </a:tc>
                <a:tc>
                  <a:txBody>
                    <a:bodyPr/>
                    <a:lstStyle/>
                    <a:p>
                      <a:pPr indent="0" lvl="0" marL="0" marR="0" rtl="0" algn="ctr">
                        <a:spcBef>
                          <a:spcPts val="0"/>
                        </a:spcBef>
                        <a:spcAft>
                          <a:spcPts val="0"/>
                        </a:spcAft>
                        <a:buNone/>
                      </a:pPr>
                      <a:r>
                        <a:rPr lang="en-US" sz="1800"/>
                        <a:t>$4.00</a:t>
                      </a:r>
                      <a:endParaRPr sz="1800"/>
                    </a:p>
                  </a:txBody>
                  <a:tcPr marT="45725" marB="45725" marR="91450" marL="91450"/>
                </a:tc>
                <a:tc>
                  <a:txBody>
                    <a:bodyPr/>
                    <a:lstStyle/>
                    <a:p>
                      <a:pPr indent="0" lvl="0" marL="0" marR="0" rtl="0" algn="ctr">
                        <a:spcBef>
                          <a:spcPts val="0"/>
                        </a:spcBef>
                        <a:spcAft>
                          <a:spcPts val="0"/>
                        </a:spcAft>
                        <a:buNone/>
                      </a:pPr>
                      <a:r>
                        <a:rPr lang="en-US" sz="1800"/>
                        <a:t>$40.00</a:t>
                      </a:r>
                      <a:endParaRPr sz="1800"/>
                    </a:p>
                  </a:txBody>
                  <a:tcPr marT="45725" marB="45725" marR="91450" marL="91450"/>
                </a:tc>
                <a:tc>
                  <a:txBody>
                    <a:bodyPr/>
                    <a:lstStyle/>
                    <a:p>
                      <a:pPr indent="0" lvl="0" marL="0" marR="0" rtl="0" algn="ctr">
                        <a:spcBef>
                          <a:spcPts val="0"/>
                        </a:spcBef>
                        <a:spcAft>
                          <a:spcPts val="0"/>
                        </a:spcAft>
                        <a:buNone/>
                      </a:pPr>
                      <a:r>
                        <a:rPr lang="en-US" sz="1800"/>
                        <a:t>$600.00</a:t>
                      </a:r>
                      <a:endParaRPr sz="1800"/>
                    </a:p>
                  </a:txBody>
                  <a:tcPr marT="45725" marB="45725" marR="91450" marL="91450"/>
                </a:tc>
                <a:tc>
                  <a:txBody>
                    <a:bodyPr/>
                    <a:lstStyle/>
                    <a:p>
                      <a:pPr indent="0" lvl="0" marL="0" marR="0" rtl="0" algn="l">
                        <a:spcBef>
                          <a:spcPts val="0"/>
                        </a:spcBef>
                        <a:spcAft>
                          <a:spcPts val="0"/>
                        </a:spcAft>
                        <a:buNone/>
                      </a:pPr>
                      <a:r>
                        <a:rPr lang="en-US" sz="1800"/>
                        <a:t>$4,000.00</a:t>
                      </a:r>
                      <a:endParaRPr sz="1800"/>
                    </a:p>
                  </a:txBody>
                  <a:tcPr marT="45725" marB="45725" marR="91450" marL="91450"/>
                </a:tc>
              </a:tr>
              <a:tr h="436150">
                <a:tc>
                  <a:txBody>
                    <a:bodyPr/>
                    <a:lstStyle/>
                    <a:p>
                      <a:pPr indent="0" lvl="0" marL="0" marR="0" rtl="0" algn="ctr">
                        <a:spcBef>
                          <a:spcPts val="0"/>
                        </a:spcBef>
                        <a:spcAft>
                          <a:spcPts val="0"/>
                        </a:spcAft>
                        <a:buNone/>
                      </a:pPr>
                      <a:r>
                        <a:rPr lang="en-US" sz="1800"/>
                        <a:t>Pet Supplies</a:t>
                      </a:r>
                      <a:endParaRPr sz="1800"/>
                    </a:p>
                  </a:txBody>
                  <a:tcPr marT="45725" marB="45725" marR="91450" marL="91450"/>
                </a:tc>
                <a:tc>
                  <a:txBody>
                    <a:bodyPr/>
                    <a:lstStyle/>
                    <a:p>
                      <a:pPr indent="0" lvl="0" marL="0" marR="0" rtl="0" algn="ctr">
                        <a:spcBef>
                          <a:spcPts val="0"/>
                        </a:spcBef>
                        <a:spcAft>
                          <a:spcPts val="0"/>
                        </a:spcAft>
                        <a:buNone/>
                      </a:pPr>
                      <a:r>
                        <a:rPr lang="en-US" sz="1800"/>
                        <a:t>$40 (5%)</a:t>
                      </a:r>
                      <a:endParaRPr sz="1800"/>
                    </a:p>
                  </a:txBody>
                  <a:tcPr marT="45725" marB="45725" marR="91450" marL="91450"/>
                </a:tc>
                <a:tc>
                  <a:txBody>
                    <a:bodyPr/>
                    <a:lstStyle/>
                    <a:p>
                      <a:pPr indent="0" lvl="0" marL="0" marR="0" rtl="0" algn="ctr">
                        <a:spcBef>
                          <a:spcPts val="0"/>
                        </a:spcBef>
                        <a:spcAft>
                          <a:spcPts val="0"/>
                        </a:spcAft>
                        <a:buNone/>
                      </a:pPr>
                      <a:r>
                        <a:rPr lang="en-US" sz="1800"/>
                        <a:t>$2.00</a:t>
                      </a:r>
                      <a:endParaRPr sz="1800"/>
                    </a:p>
                  </a:txBody>
                  <a:tcPr marT="45725" marB="45725" marR="91450" marL="91450"/>
                </a:tc>
                <a:tc>
                  <a:txBody>
                    <a:bodyPr/>
                    <a:lstStyle/>
                    <a:p>
                      <a:pPr indent="0" lvl="0" marL="0" marR="0" rtl="0" algn="ctr">
                        <a:spcBef>
                          <a:spcPts val="0"/>
                        </a:spcBef>
                        <a:spcAft>
                          <a:spcPts val="0"/>
                        </a:spcAft>
                        <a:buNone/>
                      </a:pPr>
                      <a:r>
                        <a:rPr lang="en-US" sz="1800"/>
                        <a:t>$20.00</a:t>
                      </a:r>
                      <a:endParaRPr sz="1800"/>
                    </a:p>
                  </a:txBody>
                  <a:tcPr marT="45725" marB="45725" marR="91450" marL="91450"/>
                </a:tc>
                <a:tc>
                  <a:txBody>
                    <a:bodyPr/>
                    <a:lstStyle/>
                    <a:p>
                      <a:pPr indent="0" lvl="0" marL="0" marR="0" rtl="0" algn="ctr">
                        <a:spcBef>
                          <a:spcPts val="0"/>
                        </a:spcBef>
                        <a:spcAft>
                          <a:spcPts val="0"/>
                        </a:spcAft>
                        <a:buNone/>
                      </a:pPr>
                      <a:r>
                        <a:rPr lang="en-US" sz="1800"/>
                        <a:t>$300.00</a:t>
                      </a:r>
                      <a:endParaRPr sz="1800"/>
                    </a:p>
                  </a:txBody>
                  <a:tcPr marT="45725" marB="45725" marR="91450" marL="91450"/>
                </a:tc>
                <a:tc>
                  <a:txBody>
                    <a:bodyPr/>
                    <a:lstStyle/>
                    <a:p>
                      <a:pPr indent="0" lvl="0" marL="0" marR="0" rtl="0" algn="l">
                        <a:spcBef>
                          <a:spcPts val="0"/>
                        </a:spcBef>
                        <a:spcAft>
                          <a:spcPts val="0"/>
                        </a:spcAft>
                        <a:buNone/>
                      </a:pPr>
                      <a:r>
                        <a:rPr lang="en-US" sz="1800"/>
                        <a:t>$2,000.00</a:t>
                      </a:r>
                      <a:endParaRPr sz="1800"/>
                    </a:p>
                  </a:txBody>
                  <a:tcPr marT="45725" marB="45725" marR="91450" marL="91450"/>
                </a:tc>
              </a:tr>
            </a:tbl>
          </a:graphicData>
        </a:graphic>
      </p:graphicFrame>
      <p:sp>
        <p:nvSpPr>
          <p:cNvPr id="128" name="Google Shape;128;p5"/>
          <p:cNvSpPr txBox="1"/>
          <p:nvPr/>
        </p:nvSpPr>
        <p:spPr>
          <a:xfrm>
            <a:off x="1666876" y="514350"/>
            <a:ext cx="8905874"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3600">
                <a:solidFill>
                  <a:schemeClr val="accent1"/>
                </a:solidFill>
                <a:latin typeface="Calibri"/>
                <a:ea typeface="Calibri"/>
                <a:cs typeface="Calibri"/>
                <a:sym typeface="Calibri"/>
              </a:rPr>
              <a:t>How Much Can You Earn with Raise Right?</a:t>
            </a:r>
            <a:endParaRPr sz="3600">
              <a:solidFill>
                <a:schemeClr val="accent1"/>
              </a:solidFill>
              <a:latin typeface="Calibri"/>
              <a:ea typeface="Calibri"/>
              <a:cs typeface="Calibri"/>
              <a:sym typeface="Calibri"/>
            </a:endParaRPr>
          </a:p>
        </p:txBody>
      </p:sp>
      <p:graphicFrame>
        <p:nvGraphicFramePr>
          <p:cNvPr id="129" name="Google Shape;129;p5"/>
          <p:cNvGraphicFramePr/>
          <p:nvPr/>
        </p:nvGraphicFramePr>
        <p:xfrm>
          <a:off x="981072" y="5181600"/>
          <a:ext cx="3000000" cy="3000000"/>
        </p:xfrm>
        <a:graphic>
          <a:graphicData uri="http://schemas.openxmlformats.org/drawingml/2006/table">
            <a:tbl>
              <a:tblPr bandRow="1" firstRow="1">
                <a:noFill/>
                <a:tableStyleId>{BE9D6D76-88F7-4E99-9222-A4944779B417}</a:tableStyleId>
              </a:tblPr>
              <a:tblGrid>
                <a:gridCol w="1720000"/>
                <a:gridCol w="1720000"/>
                <a:gridCol w="1720000"/>
                <a:gridCol w="1720000"/>
                <a:gridCol w="1720000"/>
                <a:gridCol w="1791750"/>
              </a:tblGrid>
              <a:tr h="542925">
                <a:tc>
                  <a:txBody>
                    <a:bodyPr/>
                    <a:lstStyle/>
                    <a:p>
                      <a:pPr indent="0" lvl="0" marL="0" marR="0" rtl="0" algn="ctr">
                        <a:spcBef>
                          <a:spcPts val="0"/>
                        </a:spcBef>
                        <a:spcAft>
                          <a:spcPts val="0"/>
                        </a:spcAft>
                        <a:buNone/>
                      </a:pPr>
                      <a:r>
                        <a:rPr lang="en-US" sz="1800"/>
                        <a:t>TOTALS</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ctr">
                        <a:spcBef>
                          <a:spcPts val="0"/>
                        </a:spcBef>
                        <a:spcAft>
                          <a:spcPts val="0"/>
                        </a:spcAft>
                        <a:buNone/>
                      </a:pPr>
                      <a:r>
                        <a:rPr lang="en-US" sz="1800"/>
                        <a:t>$39.80</a:t>
                      </a:r>
                      <a:endParaRPr sz="1800"/>
                    </a:p>
                    <a:p>
                      <a:pPr indent="0" lvl="0" marL="0" marR="0" rtl="0" algn="ctr">
                        <a:spcBef>
                          <a:spcPts val="0"/>
                        </a:spcBef>
                        <a:spcAft>
                          <a:spcPts val="0"/>
                        </a:spcAft>
                        <a:buNone/>
                      </a:pPr>
                      <a:r>
                        <a:rPr lang="en-US" sz="1400"/>
                        <a:t>(</a:t>
                      </a:r>
                      <a:r>
                        <a:rPr lang="en-US" sz="1400"/>
                        <a:t>75% = $29.85)</a:t>
                      </a:r>
                      <a:endParaRPr sz="1400"/>
                    </a:p>
                  </a:txBody>
                  <a:tcPr marT="45725" marB="45725" marR="91450" marL="91450"/>
                </a:tc>
                <a:tc>
                  <a:txBody>
                    <a:bodyPr/>
                    <a:lstStyle/>
                    <a:p>
                      <a:pPr indent="0" lvl="0" marL="0" marR="0" rtl="0" algn="ctr">
                        <a:spcBef>
                          <a:spcPts val="0"/>
                        </a:spcBef>
                        <a:spcAft>
                          <a:spcPts val="0"/>
                        </a:spcAft>
                        <a:buNone/>
                      </a:pPr>
                      <a:r>
                        <a:rPr lang="en-US" sz="1800"/>
                        <a:t>$398.00</a:t>
                      </a:r>
                      <a:endParaRPr sz="1800"/>
                    </a:p>
                    <a:p>
                      <a:pPr indent="0" lvl="0" marL="0" marR="0" rtl="0" algn="ctr">
                        <a:spcBef>
                          <a:spcPts val="0"/>
                        </a:spcBef>
                        <a:spcAft>
                          <a:spcPts val="0"/>
                        </a:spcAft>
                        <a:buNone/>
                      </a:pPr>
                      <a:r>
                        <a:rPr lang="en-US" sz="1400"/>
                        <a:t>(75% = 298.50)</a:t>
                      </a:r>
                      <a:endParaRPr sz="1400"/>
                    </a:p>
                  </a:txBody>
                  <a:tcPr marT="45725" marB="45725" marR="91450" marL="91450"/>
                </a:tc>
                <a:tc>
                  <a:txBody>
                    <a:bodyPr/>
                    <a:lstStyle/>
                    <a:p>
                      <a:pPr indent="0" lvl="0" marL="0" marR="0" rtl="0" algn="ctr">
                        <a:spcBef>
                          <a:spcPts val="0"/>
                        </a:spcBef>
                        <a:spcAft>
                          <a:spcPts val="0"/>
                        </a:spcAft>
                        <a:buNone/>
                      </a:pPr>
                      <a:r>
                        <a:rPr lang="en-US" sz="1800"/>
                        <a:t>$5,970.00</a:t>
                      </a:r>
                      <a:endParaRPr sz="1800"/>
                    </a:p>
                    <a:p>
                      <a:pPr indent="0" lvl="0" marL="0" marR="0" rtl="0" algn="ctr">
                        <a:spcBef>
                          <a:spcPts val="0"/>
                        </a:spcBef>
                        <a:spcAft>
                          <a:spcPts val="0"/>
                        </a:spcAft>
                        <a:buNone/>
                      </a:pPr>
                      <a:r>
                        <a:rPr lang="en-US" sz="1400"/>
                        <a:t>(75% = $4,477.50)</a:t>
                      </a:r>
                      <a:endParaRPr sz="1400"/>
                    </a:p>
                  </a:txBody>
                  <a:tcPr marT="45725" marB="45725" marR="91450" marL="91450"/>
                </a:tc>
                <a:tc>
                  <a:txBody>
                    <a:bodyPr/>
                    <a:lstStyle/>
                    <a:p>
                      <a:pPr indent="0" lvl="0" marL="0" marR="0" rtl="0" algn="ctr">
                        <a:spcBef>
                          <a:spcPts val="0"/>
                        </a:spcBef>
                        <a:spcAft>
                          <a:spcPts val="0"/>
                        </a:spcAft>
                        <a:buNone/>
                      </a:pPr>
                      <a:r>
                        <a:rPr lang="en-US" sz="1800"/>
                        <a:t>$39,800.00*</a:t>
                      </a:r>
                      <a:endParaRPr/>
                    </a:p>
                    <a:p>
                      <a:pPr indent="0" lvl="0" marL="0" marR="0" rtl="0" algn="ctr">
                        <a:spcBef>
                          <a:spcPts val="0"/>
                        </a:spcBef>
                        <a:spcAft>
                          <a:spcPts val="0"/>
                        </a:spcAft>
                        <a:buNone/>
                      </a:pPr>
                      <a:r>
                        <a:rPr lang="en-US" sz="1400"/>
                        <a:t>(75%</a:t>
                      </a:r>
                      <a:r>
                        <a:rPr lang="en-US" sz="1400"/>
                        <a:t> = $29,850.00)</a:t>
                      </a:r>
                      <a:endParaRPr sz="1400"/>
                    </a:p>
                  </a:txBody>
                  <a:tcPr marT="45725" marB="45725" marR="91450" marL="91450"/>
                </a:tc>
              </a:tr>
            </a:tbl>
          </a:graphicData>
        </a:graphic>
      </p:graphicFrame>
      <p:sp>
        <p:nvSpPr>
          <p:cNvPr id="130" name="Google Shape;130;p5"/>
          <p:cNvSpPr txBox="1"/>
          <p:nvPr/>
        </p:nvSpPr>
        <p:spPr>
          <a:xfrm>
            <a:off x="7554098" y="5857875"/>
            <a:ext cx="3818754" cy="338554"/>
          </a:xfrm>
          <a:prstGeom prst="rect">
            <a:avLst/>
          </a:prstGeom>
          <a:solidFill>
            <a:srgbClr val="FFFF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600">
                <a:solidFill>
                  <a:schemeClr val="dk1"/>
                </a:solidFill>
                <a:latin typeface="Calibri"/>
                <a:ea typeface="Calibri"/>
                <a:cs typeface="Calibri"/>
                <a:sym typeface="Calibri"/>
              </a:rPr>
              <a:t>*The band’s 25% would be $9,950.00</a:t>
            </a:r>
            <a:r>
              <a:rPr lang="en-US"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2F3"/>
        </a:solidFill>
      </p:bgPr>
    </p:bg>
    <p:spTree>
      <p:nvGrpSpPr>
        <p:cNvPr id="134" name="Shape 134"/>
        <p:cNvGrpSpPr/>
        <p:nvPr/>
      </p:nvGrpSpPr>
      <p:grpSpPr>
        <a:xfrm>
          <a:off x="0" y="0"/>
          <a:ext cx="0" cy="0"/>
          <a:chOff x="0" y="0"/>
          <a:chExt cx="0" cy="0"/>
        </a:xfrm>
      </p:grpSpPr>
      <p:sp>
        <p:nvSpPr>
          <p:cNvPr id="135" name="Google Shape;135;p6"/>
          <p:cNvSpPr txBox="1"/>
          <p:nvPr/>
        </p:nvSpPr>
        <p:spPr>
          <a:xfrm>
            <a:off x="230660" y="203329"/>
            <a:ext cx="11788346"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600">
                <a:solidFill>
                  <a:schemeClr val="dk1"/>
                </a:solidFill>
                <a:latin typeface="Federo"/>
                <a:ea typeface="Federo"/>
                <a:cs typeface="Federo"/>
                <a:sym typeface="Federo"/>
              </a:rPr>
              <a:t>Thank-scrip-ing Day:  receive special discounts.</a:t>
            </a:r>
            <a:endParaRPr b="1" sz="3600">
              <a:solidFill>
                <a:schemeClr val="dk1"/>
              </a:solidFill>
              <a:latin typeface="Federo"/>
              <a:ea typeface="Federo"/>
              <a:cs typeface="Federo"/>
              <a:sym typeface="Federo"/>
            </a:endParaRPr>
          </a:p>
        </p:txBody>
      </p:sp>
      <p:sp>
        <p:nvSpPr>
          <p:cNvPr id="136" name="Google Shape;136;p6"/>
          <p:cNvSpPr txBox="1"/>
          <p:nvPr/>
        </p:nvSpPr>
        <p:spPr>
          <a:xfrm>
            <a:off x="6849247" y="6207065"/>
            <a:ext cx="2457450"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dk1"/>
                </a:solidFill>
                <a:latin typeface="Calibri"/>
                <a:ea typeface="Calibri"/>
                <a:cs typeface="Calibri"/>
                <a:sym typeface="Calibri"/>
              </a:rPr>
              <a:t>**Band account earns $77.40.</a:t>
            </a:r>
            <a:endParaRPr sz="1400">
              <a:solidFill>
                <a:schemeClr val="dk1"/>
              </a:solidFill>
              <a:latin typeface="Calibri"/>
              <a:ea typeface="Calibri"/>
              <a:cs typeface="Calibri"/>
              <a:sym typeface="Calibri"/>
            </a:endParaRPr>
          </a:p>
        </p:txBody>
      </p:sp>
      <p:pic>
        <p:nvPicPr>
          <p:cNvPr id="137" name="Google Shape;137;p6"/>
          <p:cNvPicPr preferRelativeResize="0"/>
          <p:nvPr/>
        </p:nvPicPr>
        <p:blipFill rotWithShape="1">
          <a:blip r:embed="rId3">
            <a:alphaModFix/>
          </a:blip>
          <a:srcRect b="0" l="0" r="0" t="0"/>
          <a:stretch/>
        </p:blipFill>
        <p:spPr>
          <a:xfrm>
            <a:off x="2212634" y="1096796"/>
            <a:ext cx="6864027" cy="501702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1" name="Shape 141"/>
        <p:cNvGrpSpPr/>
        <p:nvPr/>
      </p:nvGrpSpPr>
      <p:grpSpPr>
        <a:xfrm>
          <a:off x="0" y="0"/>
          <a:ext cx="0" cy="0"/>
          <a:chOff x="0" y="0"/>
          <a:chExt cx="0" cy="0"/>
        </a:xfrm>
      </p:grpSpPr>
      <p:sp>
        <p:nvSpPr>
          <p:cNvPr id="142" name="Google Shape;142;p7"/>
          <p:cNvSpPr txBox="1"/>
          <p:nvPr/>
        </p:nvSpPr>
        <p:spPr>
          <a:xfrm>
            <a:off x="788597" y="253027"/>
            <a:ext cx="10386203"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600">
                <a:solidFill>
                  <a:schemeClr val="dk1"/>
                </a:solidFill>
                <a:latin typeface="Federo"/>
                <a:ea typeface="Federo"/>
                <a:cs typeface="Federo"/>
                <a:sym typeface="Federo"/>
              </a:rPr>
              <a:t>Some Top Rebate Earners Since 7/12/21</a:t>
            </a:r>
            <a:endParaRPr b="1" sz="3600">
              <a:solidFill>
                <a:schemeClr val="dk1"/>
              </a:solidFill>
              <a:latin typeface="Federo"/>
              <a:ea typeface="Federo"/>
              <a:cs typeface="Federo"/>
              <a:sym typeface="Federo"/>
            </a:endParaRPr>
          </a:p>
        </p:txBody>
      </p:sp>
      <p:graphicFrame>
        <p:nvGraphicFramePr>
          <p:cNvPr id="143" name="Google Shape;143;p7"/>
          <p:cNvGraphicFramePr/>
          <p:nvPr/>
        </p:nvGraphicFramePr>
        <p:xfrm>
          <a:off x="862140" y="984115"/>
          <a:ext cx="3000000" cy="3000000"/>
        </p:xfrm>
        <a:graphic>
          <a:graphicData uri="http://schemas.openxmlformats.org/drawingml/2006/table">
            <a:tbl>
              <a:tblPr bandRow="1" firstRow="1">
                <a:noFill/>
                <a:tableStyleId>{42DEAD95-5A59-4FB8-B3DE-5422944247B9}</a:tableStyleId>
              </a:tblPr>
              <a:tblGrid>
                <a:gridCol w="2084075"/>
                <a:gridCol w="2084075"/>
                <a:gridCol w="2084075"/>
                <a:gridCol w="2084075"/>
                <a:gridCol w="2084075"/>
              </a:tblGrid>
              <a:tr h="672850">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ctr">
                        <a:spcBef>
                          <a:spcPts val="0"/>
                        </a:spcBef>
                        <a:spcAft>
                          <a:spcPts val="0"/>
                        </a:spcAft>
                        <a:buNone/>
                      </a:pPr>
                      <a:r>
                        <a:rPr lang="en-US" sz="1800"/>
                        <a:t>Rebates Earned on Online Orders</a:t>
                      </a:r>
                      <a:endParaRPr sz="1800"/>
                    </a:p>
                  </a:txBody>
                  <a:tcPr marT="45725" marB="45725" marR="91450" marL="91450"/>
                </a:tc>
                <a:tc>
                  <a:txBody>
                    <a:bodyPr/>
                    <a:lstStyle/>
                    <a:p>
                      <a:pPr indent="0" lvl="0" marL="0" marR="0" rtl="0" algn="ctr">
                        <a:spcBef>
                          <a:spcPts val="0"/>
                        </a:spcBef>
                        <a:spcAft>
                          <a:spcPts val="0"/>
                        </a:spcAft>
                        <a:buNone/>
                      </a:pPr>
                      <a:r>
                        <a:rPr lang="en-US" sz="1800"/>
                        <a:t>Rebates Earned</a:t>
                      </a:r>
                      <a:r>
                        <a:rPr lang="en-US" sz="1800"/>
                        <a:t> on Cash &amp; Carry</a:t>
                      </a:r>
                      <a:r>
                        <a:rPr lang="en-US" sz="1800"/>
                        <a:t> Orders</a:t>
                      </a:r>
                      <a:endParaRPr sz="1800"/>
                    </a:p>
                  </a:txBody>
                  <a:tcPr marT="45725" marB="45725" marR="91450" marL="91450"/>
                </a:tc>
                <a:tc>
                  <a:txBody>
                    <a:bodyPr/>
                    <a:lstStyle/>
                    <a:p>
                      <a:pPr indent="0" lvl="0" marL="0" marR="0" rtl="0" algn="ctr">
                        <a:spcBef>
                          <a:spcPts val="0"/>
                        </a:spcBef>
                        <a:spcAft>
                          <a:spcPts val="0"/>
                        </a:spcAft>
                        <a:buNone/>
                      </a:pPr>
                      <a:r>
                        <a:rPr lang="en-US" sz="1800"/>
                        <a:t>Total Rebates Earned</a:t>
                      </a:r>
                      <a:endParaRPr sz="1800"/>
                    </a:p>
                  </a:txBody>
                  <a:tcPr marT="45725" marB="45725" marR="91450" marL="91450"/>
                </a:tc>
                <a:tc>
                  <a:txBody>
                    <a:bodyPr/>
                    <a:lstStyle/>
                    <a:p>
                      <a:pPr indent="0" lvl="0" marL="0" marR="0" rtl="0" algn="ctr">
                        <a:spcBef>
                          <a:spcPts val="0"/>
                        </a:spcBef>
                        <a:spcAft>
                          <a:spcPts val="0"/>
                        </a:spcAft>
                        <a:buNone/>
                      </a:pPr>
                      <a:r>
                        <a:rPr lang="en-US" sz="1800"/>
                        <a:t>Band Account</a:t>
                      </a:r>
                      <a:endParaRPr/>
                    </a:p>
                    <a:p>
                      <a:pPr indent="0" lvl="0" marL="0" marR="0" rtl="0" algn="ctr">
                        <a:spcBef>
                          <a:spcPts val="0"/>
                        </a:spcBef>
                        <a:spcAft>
                          <a:spcPts val="0"/>
                        </a:spcAft>
                        <a:buNone/>
                      </a:pPr>
                      <a:r>
                        <a:rPr lang="en-US" sz="1800"/>
                        <a:t>(75% of Rebates)</a:t>
                      </a:r>
                      <a:endParaRPr sz="1800"/>
                    </a:p>
                  </a:txBody>
                  <a:tcPr marT="45725" marB="45725" marR="91450" marL="91450"/>
                </a:tc>
              </a:tr>
              <a:tr h="730050">
                <a:tc>
                  <a:txBody>
                    <a:bodyPr/>
                    <a:lstStyle/>
                    <a:p>
                      <a:pPr indent="0" lvl="0" marL="0" marR="0" rtl="0" algn="l">
                        <a:spcBef>
                          <a:spcPts val="0"/>
                        </a:spcBef>
                        <a:spcAft>
                          <a:spcPts val="0"/>
                        </a:spcAft>
                        <a:buNone/>
                      </a:pPr>
                      <a:r>
                        <a:rPr lang="en-US" sz="1800"/>
                        <a:t>Family A</a:t>
                      </a:r>
                      <a:endParaRPr sz="1800"/>
                    </a:p>
                  </a:txBody>
                  <a:tcPr marT="45725" marB="45725" marR="91450" marL="91450"/>
                </a:tc>
                <a:tc>
                  <a:txBody>
                    <a:bodyPr/>
                    <a:lstStyle/>
                    <a:p>
                      <a:pPr indent="0" lvl="0" marL="0" marR="0" rtl="0" algn="ctr">
                        <a:spcBef>
                          <a:spcPts val="0"/>
                        </a:spcBef>
                        <a:spcAft>
                          <a:spcPts val="0"/>
                        </a:spcAft>
                        <a:buNone/>
                      </a:pPr>
                      <a:r>
                        <a:rPr lang="en-US" sz="1800"/>
                        <a:t>$305.10</a:t>
                      </a:r>
                      <a:endParaRPr sz="1800"/>
                    </a:p>
                  </a:txBody>
                  <a:tcPr marT="45725" marB="45725" marR="91450" marL="91450"/>
                </a:tc>
                <a:tc>
                  <a:txBody>
                    <a:bodyPr/>
                    <a:lstStyle/>
                    <a:p>
                      <a:pPr indent="0" lvl="0" marL="0" marR="0" rtl="0" algn="ctr">
                        <a:spcBef>
                          <a:spcPts val="0"/>
                        </a:spcBef>
                        <a:spcAft>
                          <a:spcPts val="0"/>
                        </a:spcAft>
                        <a:buNone/>
                      </a:pPr>
                      <a:r>
                        <a:rPr lang="en-US" sz="1800"/>
                        <a:t>$37.50</a:t>
                      </a:r>
                      <a:endParaRPr sz="1800"/>
                    </a:p>
                  </a:txBody>
                  <a:tcPr marT="45725" marB="45725" marR="91450" marL="91450"/>
                </a:tc>
                <a:tc>
                  <a:txBody>
                    <a:bodyPr/>
                    <a:lstStyle/>
                    <a:p>
                      <a:pPr indent="0" lvl="0" marL="0" marR="0" rtl="0" algn="ctr">
                        <a:spcBef>
                          <a:spcPts val="0"/>
                        </a:spcBef>
                        <a:spcAft>
                          <a:spcPts val="0"/>
                        </a:spcAft>
                        <a:buNone/>
                      </a:pPr>
                      <a:r>
                        <a:rPr lang="en-US" sz="1800"/>
                        <a:t>$342.60</a:t>
                      </a:r>
                      <a:endParaRPr sz="1800"/>
                    </a:p>
                  </a:txBody>
                  <a:tcPr marT="45725" marB="45725" marR="91450" marL="91450"/>
                </a:tc>
                <a:tc>
                  <a:txBody>
                    <a:bodyPr/>
                    <a:lstStyle/>
                    <a:p>
                      <a:pPr indent="0" lvl="0" marL="0" marR="0" rtl="0" algn="ctr">
                        <a:spcBef>
                          <a:spcPts val="0"/>
                        </a:spcBef>
                        <a:spcAft>
                          <a:spcPts val="0"/>
                        </a:spcAft>
                        <a:buNone/>
                      </a:pPr>
                      <a:r>
                        <a:rPr lang="en-US" sz="1800"/>
                        <a:t>$256.95</a:t>
                      </a:r>
                      <a:endParaRPr sz="1800"/>
                    </a:p>
                  </a:txBody>
                  <a:tcPr marT="45725" marB="45725" marR="91450" marL="91450"/>
                </a:tc>
              </a:tr>
              <a:tr h="730050">
                <a:tc>
                  <a:txBody>
                    <a:bodyPr/>
                    <a:lstStyle/>
                    <a:p>
                      <a:pPr indent="0" lvl="0" marL="0" marR="0" rtl="0" algn="l">
                        <a:spcBef>
                          <a:spcPts val="0"/>
                        </a:spcBef>
                        <a:spcAft>
                          <a:spcPts val="0"/>
                        </a:spcAft>
                        <a:buNone/>
                      </a:pPr>
                      <a:r>
                        <a:rPr lang="en-US" sz="1800"/>
                        <a:t>Family B</a:t>
                      </a:r>
                      <a:endParaRPr sz="1800"/>
                    </a:p>
                  </a:txBody>
                  <a:tcPr marT="45725" marB="45725" marR="91450" marL="91450"/>
                </a:tc>
                <a:tc>
                  <a:txBody>
                    <a:bodyPr/>
                    <a:lstStyle/>
                    <a:p>
                      <a:pPr indent="0" lvl="0" marL="0" marR="0" rtl="0" algn="ctr">
                        <a:spcBef>
                          <a:spcPts val="0"/>
                        </a:spcBef>
                        <a:spcAft>
                          <a:spcPts val="0"/>
                        </a:spcAft>
                        <a:buNone/>
                      </a:pPr>
                      <a:r>
                        <a:rPr lang="en-US" sz="1800"/>
                        <a:t>$814.45</a:t>
                      </a:r>
                      <a:endParaRPr sz="1800"/>
                    </a:p>
                  </a:txBody>
                  <a:tcPr marT="45725" marB="45725" marR="91450" marL="91450"/>
                </a:tc>
                <a:tc>
                  <a:txBody>
                    <a:bodyPr/>
                    <a:lstStyle/>
                    <a:p>
                      <a:pPr indent="0" lvl="0" marL="0" marR="0" rtl="0" algn="ctr">
                        <a:spcBef>
                          <a:spcPts val="0"/>
                        </a:spcBef>
                        <a:spcAft>
                          <a:spcPts val="0"/>
                        </a:spcAft>
                        <a:buNone/>
                      </a:pPr>
                      <a:r>
                        <a:rPr lang="en-US" sz="1800"/>
                        <a:t>$0</a:t>
                      </a:r>
                      <a:endParaRPr sz="1800"/>
                    </a:p>
                  </a:txBody>
                  <a:tcPr marT="45725" marB="45725" marR="91450" marL="91450"/>
                </a:tc>
                <a:tc>
                  <a:txBody>
                    <a:bodyPr/>
                    <a:lstStyle/>
                    <a:p>
                      <a:pPr indent="0" lvl="0" marL="0" marR="0" rtl="0" algn="ctr">
                        <a:spcBef>
                          <a:spcPts val="0"/>
                        </a:spcBef>
                        <a:spcAft>
                          <a:spcPts val="0"/>
                        </a:spcAft>
                        <a:buNone/>
                      </a:pPr>
                      <a:r>
                        <a:rPr lang="en-US" sz="1800"/>
                        <a:t>$814.45</a:t>
                      </a:r>
                      <a:endParaRPr sz="1800"/>
                    </a:p>
                  </a:txBody>
                  <a:tcPr marT="45725" marB="45725" marR="91450" marL="91450"/>
                </a:tc>
                <a:tc>
                  <a:txBody>
                    <a:bodyPr/>
                    <a:lstStyle/>
                    <a:p>
                      <a:pPr indent="0" lvl="0" marL="0" marR="0" rtl="0" algn="ctr">
                        <a:spcBef>
                          <a:spcPts val="0"/>
                        </a:spcBef>
                        <a:spcAft>
                          <a:spcPts val="0"/>
                        </a:spcAft>
                        <a:buNone/>
                      </a:pPr>
                      <a:r>
                        <a:rPr lang="en-US" sz="1800"/>
                        <a:t>$610.84</a:t>
                      </a:r>
                      <a:endParaRPr sz="1800"/>
                    </a:p>
                  </a:txBody>
                  <a:tcPr marT="45725" marB="45725" marR="91450" marL="91450"/>
                </a:tc>
              </a:tr>
              <a:tr h="730050">
                <a:tc>
                  <a:txBody>
                    <a:bodyPr/>
                    <a:lstStyle/>
                    <a:p>
                      <a:pPr indent="0" lvl="0" marL="0" marR="0" rtl="0" algn="l">
                        <a:spcBef>
                          <a:spcPts val="0"/>
                        </a:spcBef>
                        <a:spcAft>
                          <a:spcPts val="0"/>
                        </a:spcAft>
                        <a:buNone/>
                      </a:pPr>
                      <a:r>
                        <a:rPr lang="en-US" sz="1800"/>
                        <a:t>Family C</a:t>
                      </a:r>
                      <a:endParaRPr sz="1800"/>
                    </a:p>
                  </a:txBody>
                  <a:tcPr marT="45725" marB="45725" marR="91450" marL="91450"/>
                </a:tc>
                <a:tc>
                  <a:txBody>
                    <a:bodyPr/>
                    <a:lstStyle/>
                    <a:p>
                      <a:pPr indent="0" lvl="0" marL="0" marR="0" rtl="0" algn="ctr">
                        <a:spcBef>
                          <a:spcPts val="0"/>
                        </a:spcBef>
                        <a:spcAft>
                          <a:spcPts val="0"/>
                        </a:spcAft>
                        <a:buNone/>
                      </a:pPr>
                      <a:r>
                        <a:rPr lang="en-US" sz="1800"/>
                        <a:t>$524.77</a:t>
                      </a:r>
                      <a:endParaRPr sz="1800"/>
                    </a:p>
                  </a:txBody>
                  <a:tcPr marT="45725" marB="45725" marR="91450" marL="91450"/>
                </a:tc>
                <a:tc>
                  <a:txBody>
                    <a:bodyPr/>
                    <a:lstStyle/>
                    <a:p>
                      <a:pPr indent="0" lvl="0" marL="0" marR="0" rtl="0" algn="ctr">
                        <a:spcBef>
                          <a:spcPts val="0"/>
                        </a:spcBef>
                        <a:spcAft>
                          <a:spcPts val="0"/>
                        </a:spcAft>
                        <a:buNone/>
                      </a:pPr>
                      <a:r>
                        <a:rPr lang="en-US" sz="1800"/>
                        <a:t>$90.00</a:t>
                      </a:r>
                      <a:endParaRPr sz="1800"/>
                    </a:p>
                  </a:txBody>
                  <a:tcPr marT="45725" marB="45725" marR="91450" marL="91450"/>
                </a:tc>
                <a:tc>
                  <a:txBody>
                    <a:bodyPr/>
                    <a:lstStyle/>
                    <a:p>
                      <a:pPr indent="0" lvl="0" marL="0" marR="0" rtl="0" algn="ctr">
                        <a:spcBef>
                          <a:spcPts val="0"/>
                        </a:spcBef>
                        <a:spcAft>
                          <a:spcPts val="0"/>
                        </a:spcAft>
                        <a:buNone/>
                      </a:pPr>
                      <a:r>
                        <a:rPr lang="en-US" sz="1800"/>
                        <a:t>$614.77</a:t>
                      </a:r>
                      <a:endParaRPr sz="1800"/>
                    </a:p>
                  </a:txBody>
                  <a:tcPr marT="45725" marB="45725" marR="91450" marL="91450"/>
                </a:tc>
                <a:tc>
                  <a:txBody>
                    <a:bodyPr/>
                    <a:lstStyle/>
                    <a:p>
                      <a:pPr indent="0" lvl="0" marL="0" marR="0" rtl="0" algn="ctr">
                        <a:spcBef>
                          <a:spcPts val="0"/>
                        </a:spcBef>
                        <a:spcAft>
                          <a:spcPts val="0"/>
                        </a:spcAft>
                        <a:buNone/>
                      </a:pPr>
                      <a:r>
                        <a:rPr lang="en-US" sz="1800"/>
                        <a:t>$461.08</a:t>
                      </a:r>
                      <a:endParaRPr sz="1800"/>
                    </a:p>
                  </a:txBody>
                  <a:tcPr marT="45725" marB="45725" marR="91450" marL="91450"/>
                </a:tc>
              </a:tr>
              <a:tr h="730050">
                <a:tc>
                  <a:txBody>
                    <a:bodyPr/>
                    <a:lstStyle/>
                    <a:p>
                      <a:pPr indent="0" lvl="0" marL="0" marR="0" rtl="0" algn="l">
                        <a:spcBef>
                          <a:spcPts val="0"/>
                        </a:spcBef>
                        <a:spcAft>
                          <a:spcPts val="0"/>
                        </a:spcAft>
                        <a:buNone/>
                      </a:pPr>
                      <a:r>
                        <a:rPr lang="en-US" sz="1800"/>
                        <a:t>Family D</a:t>
                      </a:r>
                      <a:endParaRPr sz="1800"/>
                    </a:p>
                  </a:txBody>
                  <a:tcPr marT="45725" marB="45725" marR="91450" marL="91450"/>
                </a:tc>
                <a:tc>
                  <a:txBody>
                    <a:bodyPr/>
                    <a:lstStyle/>
                    <a:p>
                      <a:pPr indent="0" lvl="0" marL="0" marR="0" rtl="0" algn="ctr">
                        <a:spcBef>
                          <a:spcPts val="0"/>
                        </a:spcBef>
                        <a:spcAft>
                          <a:spcPts val="0"/>
                        </a:spcAft>
                        <a:buNone/>
                      </a:pPr>
                      <a:r>
                        <a:rPr lang="en-US" sz="1800"/>
                        <a:t>$367.75</a:t>
                      </a:r>
                      <a:endParaRPr sz="1800"/>
                    </a:p>
                  </a:txBody>
                  <a:tcPr marT="45725" marB="45725" marR="91450" marL="91450"/>
                </a:tc>
                <a:tc>
                  <a:txBody>
                    <a:bodyPr/>
                    <a:lstStyle/>
                    <a:p>
                      <a:pPr indent="0" lvl="0" marL="0" marR="0" rtl="0" algn="ctr">
                        <a:spcBef>
                          <a:spcPts val="0"/>
                        </a:spcBef>
                        <a:spcAft>
                          <a:spcPts val="0"/>
                        </a:spcAft>
                        <a:buNone/>
                      </a:pPr>
                      <a:r>
                        <a:rPr lang="en-US" sz="1800"/>
                        <a:t>$0</a:t>
                      </a:r>
                      <a:endParaRPr sz="1800"/>
                    </a:p>
                  </a:txBody>
                  <a:tcPr marT="45725" marB="45725" marR="91450" marL="91450"/>
                </a:tc>
                <a:tc>
                  <a:txBody>
                    <a:bodyPr/>
                    <a:lstStyle/>
                    <a:p>
                      <a:pPr indent="0" lvl="0" marL="0" marR="0" rtl="0" algn="ctr">
                        <a:spcBef>
                          <a:spcPts val="0"/>
                        </a:spcBef>
                        <a:spcAft>
                          <a:spcPts val="0"/>
                        </a:spcAft>
                        <a:buNone/>
                      </a:pPr>
                      <a:r>
                        <a:rPr lang="en-US" sz="1800"/>
                        <a:t>$367.75</a:t>
                      </a:r>
                      <a:endParaRPr sz="1800"/>
                    </a:p>
                  </a:txBody>
                  <a:tcPr marT="45725" marB="45725" marR="91450" marL="91450"/>
                </a:tc>
                <a:tc>
                  <a:txBody>
                    <a:bodyPr/>
                    <a:lstStyle/>
                    <a:p>
                      <a:pPr indent="0" lvl="0" marL="0" marR="0" rtl="0" algn="ctr">
                        <a:spcBef>
                          <a:spcPts val="0"/>
                        </a:spcBef>
                        <a:spcAft>
                          <a:spcPts val="0"/>
                        </a:spcAft>
                        <a:buNone/>
                      </a:pPr>
                      <a:r>
                        <a:rPr lang="en-US" sz="1800"/>
                        <a:t>$275.81</a:t>
                      </a:r>
                      <a:endParaRPr sz="1800"/>
                    </a:p>
                  </a:txBody>
                  <a:tcPr marT="45725" marB="45725" marR="91450" marL="91450"/>
                </a:tc>
              </a:tr>
              <a:tr h="730050">
                <a:tc>
                  <a:txBody>
                    <a:bodyPr/>
                    <a:lstStyle/>
                    <a:p>
                      <a:pPr indent="0" lvl="0" marL="0" marR="0" rtl="0" algn="l">
                        <a:spcBef>
                          <a:spcPts val="0"/>
                        </a:spcBef>
                        <a:spcAft>
                          <a:spcPts val="0"/>
                        </a:spcAft>
                        <a:buNone/>
                      </a:pPr>
                      <a:r>
                        <a:rPr lang="en-US" sz="1800"/>
                        <a:t>Family E</a:t>
                      </a:r>
                      <a:endParaRPr sz="1800"/>
                    </a:p>
                  </a:txBody>
                  <a:tcPr marT="45725" marB="45725" marR="91450" marL="91450"/>
                </a:tc>
                <a:tc>
                  <a:txBody>
                    <a:bodyPr/>
                    <a:lstStyle/>
                    <a:p>
                      <a:pPr indent="0" lvl="0" marL="0" marR="0" rtl="0" algn="ctr">
                        <a:spcBef>
                          <a:spcPts val="0"/>
                        </a:spcBef>
                        <a:spcAft>
                          <a:spcPts val="0"/>
                        </a:spcAft>
                        <a:buNone/>
                      </a:pPr>
                      <a:r>
                        <a:rPr lang="en-US" sz="1800"/>
                        <a:t>$610.50</a:t>
                      </a:r>
                      <a:endParaRPr/>
                    </a:p>
                    <a:p>
                      <a:pPr indent="0" lvl="0" marL="0" marR="0" rtl="0" algn="ctr">
                        <a:spcBef>
                          <a:spcPts val="0"/>
                        </a:spcBef>
                        <a:spcAft>
                          <a:spcPts val="0"/>
                        </a:spcAft>
                        <a:buNone/>
                      </a:pPr>
                      <a:r>
                        <a:t/>
                      </a:r>
                      <a:endParaRPr sz="1800"/>
                    </a:p>
                    <a:p>
                      <a:pPr indent="0" lvl="0" marL="0" marR="0" rtl="0" algn="ctr">
                        <a:spcBef>
                          <a:spcPts val="0"/>
                        </a:spcBef>
                        <a:spcAft>
                          <a:spcPts val="0"/>
                        </a:spcAft>
                        <a:buNone/>
                      </a:pPr>
                      <a:r>
                        <a:t/>
                      </a:r>
                      <a:endParaRPr sz="1800"/>
                    </a:p>
                  </a:txBody>
                  <a:tcPr marT="45725" marB="45725" marR="91450" marL="91450"/>
                </a:tc>
                <a:tc>
                  <a:txBody>
                    <a:bodyPr/>
                    <a:lstStyle/>
                    <a:p>
                      <a:pPr indent="0" lvl="0" marL="0" marR="0" rtl="0" algn="ctr">
                        <a:lnSpc>
                          <a:spcPct val="100000"/>
                        </a:lnSpc>
                        <a:spcBef>
                          <a:spcPts val="0"/>
                        </a:spcBef>
                        <a:spcAft>
                          <a:spcPts val="0"/>
                        </a:spcAft>
                        <a:buClr>
                          <a:schemeClr val="dk1"/>
                        </a:buClr>
                        <a:buSzPts val="1800"/>
                        <a:buFont typeface="Calibri"/>
                        <a:buNone/>
                      </a:pPr>
                      <a:r>
                        <a:rPr lang="en-US" sz="1800"/>
                        <a:t>$66.00</a:t>
                      </a:r>
                      <a:endParaRPr/>
                    </a:p>
                    <a:p>
                      <a:pPr indent="0" lvl="0" marL="0" marR="0" rtl="0" algn="ctr">
                        <a:spcBef>
                          <a:spcPts val="0"/>
                        </a:spcBef>
                        <a:spcAft>
                          <a:spcPts val="0"/>
                        </a:spcAft>
                        <a:buNone/>
                      </a:pPr>
                      <a:r>
                        <a:t/>
                      </a:r>
                      <a:endParaRPr sz="1800"/>
                    </a:p>
                  </a:txBody>
                  <a:tcPr marT="45725" marB="45725" marR="91450" marL="91450"/>
                </a:tc>
                <a:tc>
                  <a:txBody>
                    <a:bodyPr/>
                    <a:lstStyle/>
                    <a:p>
                      <a:pPr indent="0" lvl="0" marL="0" marR="0" rtl="0" algn="ctr">
                        <a:lnSpc>
                          <a:spcPct val="100000"/>
                        </a:lnSpc>
                        <a:spcBef>
                          <a:spcPts val="0"/>
                        </a:spcBef>
                        <a:spcAft>
                          <a:spcPts val="0"/>
                        </a:spcAft>
                        <a:buClr>
                          <a:schemeClr val="dk1"/>
                        </a:buClr>
                        <a:buSzPts val="1800"/>
                        <a:buFont typeface="Calibri"/>
                        <a:buNone/>
                      </a:pPr>
                      <a:r>
                        <a:rPr lang="en-US" sz="1800"/>
                        <a:t>$676.50</a:t>
                      </a:r>
                      <a:endParaRPr/>
                    </a:p>
                    <a:p>
                      <a:pPr indent="0" lvl="0" marL="0" marR="0" rtl="0" algn="ctr">
                        <a:lnSpc>
                          <a:spcPct val="100000"/>
                        </a:lnSpc>
                        <a:spcBef>
                          <a:spcPts val="0"/>
                        </a:spcBef>
                        <a:spcAft>
                          <a:spcPts val="0"/>
                        </a:spcAft>
                        <a:buClr>
                          <a:schemeClr val="dk1"/>
                        </a:buClr>
                        <a:buSzPts val="1800"/>
                        <a:buFont typeface="Calibri"/>
                        <a:buNone/>
                      </a:pPr>
                      <a:r>
                        <a:t/>
                      </a:r>
                      <a:endParaRPr sz="1800"/>
                    </a:p>
                    <a:p>
                      <a:pPr indent="0" lvl="0" marL="0" marR="0" rtl="0" algn="ctr">
                        <a:spcBef>
                          <a:spcPts val="0"/>
                        </a:spcBef>
                        <a:spcAft>
                          <a:spcPts val="0"/>
                        </a:spcAft>
                        <a:buNone/>
                      </a:pPr>
                      <a:r>
                        <a:t/>
                      </a:r>
                      <a:endParaRPr sz="1800"/>
                    </a:p>
                  </a:txBody>
                  <a:tcPr marT="45725" marB="45725" marR="91450" marL="91450"/>
                </a:tc>
                <a:tc>
                  <a:txBody>
                    <a:bodyPr/>
                    <a:lstStyle/>
                    <a:p>
                      <a:pPr indent="0" lvl="0" marL="0" marR="0" rtl="0" algn="ctr">
                        <a:spcBef>
                          <a:spcPts val="0"/>
                        </a:spcBef>
                        <a:spcAft>
                          <a:spcPts val="0"/>
                        </a:spcAft>
                        <a:buNone/>
                      </a:pPr>
                      <a:r>
                        <a:rPr lang="en-US" sz="1800"/>
                        <a:t>$507.37</a:t>
                      </a:r>
                      <a:endParaRPr sz="1800"/>
                    </a:p>
                  </a:txBody>
                  <a:tcPr marT="45725" marB="45725" marR="91450" marL="91450"/>
                </a:tc>
              </a:tr>
              <a:tr h="730050">
                <a:tc>
                  <a:txBody>
                    <a:bodyPr/>
                    <a:lstStyle/>
                    <a:p>
                      <a:pPr indent="0" lvl="0" marL="0" marR="0" rtl="0" algn="l">
                        <a:spcBef>
                          <a:spcPts val="0"/>
                        </a:spcBef>
                        <a:spcAft>
                          <a:spcPts val="0"/>
                        </a:spcAft>
                        <a:buNone/>
                      </a:pPr>
                      <a:r>
                        <a:rPr lang="en-US" sz="1800"/>
                        <a:t>Family F</a:t>
                      </a:r>
                      <a:endParaRPr sz="1800"/>
                    </a:p>
                  </a:txBody>
                  <a:tcPr marT="45725" marB="45725" marR="91450" marL="91450"/>
                </a:tc>
                <a:tc>
                  <a:txBody>
                    <a:bodyPr/>
                    <a:lstStyle/>
                    <a:p>
                      <a:pPr indent="0" lvl="0" marL="0" marR="0" rtl="0" algn="ctr">
                        <a:spcBef>
                          <a:spcPts val="0"/>
                        </a:spcBef>
                        <a:spcAft>
                          <a:spcPts val="0"/>
                        </a:spcAft>
                        <a:buNone/>
                      </a:pPr>
                      <a:r>
                        <a:rPr lang="en-US" sz="1800"/>
                        <a:t>$508.65</a:t>
                      </a:r>
                      <a:endParaRPr/>
                    </a:p>
                  </a:txBody>
                  <a:tcPr marT="45725" marB="45725" marR="91450" marL="91450"/>
                </a:tc>
                <a:tc>
                  <a:txBody>
                    <a:bodyPr/>
                    <a:lstStyle/>
                    <a:p>
                      <a:pPr indent="0" lvl="0" marL="0" marR="0" rtl="0" algn="ctr">
                        <a:spcBef>
                          <a:spcPts val="0"/>
                        </a:spcBef>
                        <a:spcAft>
                          <a:spcPts val="0"/>
                        </a:spcAft>
                        <a:buNone/>
                      </a:pPr>
                      <a:r>
                        <a:rPr lang="en-US" sz="1800"/>
                        <a:t>$14.00</a:t>
                      </a:r>
                      <a:endParaRPr sz="1800"/>
                    </a:p>
                  </a:txBody>
                  <a:tcPr marT="45725" marB="45725" marR="91450" marL="91450"/>
                </a:tc>
                <a:tc>
                  <a:txBody>
                    <a:bodyPr/>
                    <a:lstStyle/>
                    <a:p>
                      <a:pPr indent="0" lvl="0" marL="0" marR="0" rtl="0" algn="ctr">
                        <a:spcBef>
                          <a:spcPts val="0"/>
                        </a:spcBef>
                        <a:spcAft>
                          <a:spcPts val="0"/>
                        </a:spcAft>
                        <a:buNone/>
                      </a:pPr>
                      <a:r>
                        <a:rPr lang="en-US" sz="1800"/>
                        <a:t>$522.65</a:t>
                      </a:r>
                      <a:endParaRPr sz="1800"/>
                    </a:p>
                  </a:txBody>
                  <a:tcPr marT="45725" marB="45725" marR="91450" marL="91450"/>
                </a:tc>
                <a:tc>
                  <a:txBody>
                    <a:bodyPr/>
                    <a:lstStyle/>
                    <a:p>
                      <a:pPr indent="0" lvl="0" marL="0" marR="0" rtl="0" algn="ctr">
                        <a:spcBef>
                          <a:spcPts val="0"/>
                        </a:spcBef>
                        <a:spcAft>
                          <a:spcPts val="0"/>
                        </a:spcAft>
                        <a:buNone/>
                      </a:pPr>
                      <a:r>
                        <a:rPr lang="en-US" sz="1800"/>
                        <a:t>$391.98</a:t>
                      </a:r>
                      <a:endParaRPr sz="1800"/>
                    </a:p>
                  </a:txBody>
                  <a:tcPr marT="45725" marB="45725" marR="91450" marL="9145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2F3"/>
        </a:solidFill>
      </p:bgPr>
    </p:bg>
    <p:spTree>
      <p:nvGrpSpPr>
        <p:cNvPr id="147" name="Shape 147"/>
        <p:cNvGrpSpPr/>
        <p:nvPr/>
      </p:nvGrpSpPr>
      <p:grpSpPr>
        <a:xfrm>
          <a:off x="0" y="0"/>
          <a:ext cx="0" cy="0"/>
          <a:chOff x="0" y="0"/>
          <a:chExt cx="0" cy="0"/>
        </a:xfrm>
      </p:grpSpPr>
      <p:sp>
        <p:nvSpPr>
          <p:cNvPr id="148" name="Google Shape;148;p8"/>
          <p:cNvSpPr txBox="1"/>
          <p:nvPr/>
        </p:nvSpPr>
        <p:spPr>
          <a:xfrm>
            <a:off x="2428201" y="245645"/>
            <a:ext cx="6279194"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600">
                <a:solidFill>
                  <a:schemeClr val="dk1"/>
                </a:solidFill>
                <a:latin typeface="Federo"/>
                <a:ea typeface="Federo"/>
                <a:cs typeface="Federo"/>
                <a:sym typeface="Federo"/>
              </a:rPr>
              <a:t>How Do I Sign Up?</a:t>
            </a:r>
            <a:endParaRPr b="1" sz="3600">
              <a:solidFill>
                <a:schemeClr val="dk1"/>
              </a:solidFill>
              <a:latin typeface="Federo"/>
              <a:ea typeface="Federo"/>
              <a:cs typeface="Federo"/>
              <a:sym typeface="Federo"/>
            </a:endParaRPr>
          </a:p>
        </p:txBody>
      </p:sp>
      <p:sp>
        <p:nvSpPr>
          <p:cNvPr id="149" name="Google Shape;149;p8"/>
          <p:cNvSpPr txBox="1"/>
          <p:nvPr/>
        </p:nvSpPr>
        <p:spPr>
          <a:xfrm>
            <a:off x="914401" y="1327379"/>
            <a:ext cx="10420500" cy="2031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Go to </a:t>
            </a:r>
            <a:r>
              <a:rPr lang="en-US" sz="1800" u="sng">
                <a:solidFill>
                  <a:schemeClr val="dk1"/>
                </a:solidFill>
                <a:latin typeface="Calibri"/>
                <a:ea typeface="Calibri"/>
                <a:cs typeface="Calibri"/>
                <a:sym typeface="Calibri"/>
                <a:hlinkClick r:id="rId3">
                  <a:extLst>
                    <a:ext uri="{A12FA001-AC4F-418D-AE19-62706E023703}">
                      <ahyp:hlinkClr val="tx"/>
                    </a:ext>
                  </a:extLst>
                </a:hlinkClick>
              </a:rPr>
              <a:t>www.raiseright.com</a:t>
            </a:r>
            <a:r>
              <a:rPr lang="en-US" sz="1800">
                <a:solidFill>
                  <a:schemeClr val="dk1"/>
                </a:solidFill>
                <a:latin typeface="Calibri"/>
                <a:ea typeface="Calibri"/>
                <a:cs typeface="Calibri"/>
                <a:sym typeface="Calibri"/>
              </a:rPr>
              <a:t>   Click on the SIGN UP button. On the next screen find the JOIN AN EXISTING PROGRAM box and put in the Mill Creek Band Booster enrollment code, </a:t>
            </a:r>
            <a:r>
              <a:rPr lang="en-US" sz="1800" u="sng">
                <a:solidFill>
                  <a:schemeClr val="dk1"/>
                </a:solidFill>
                <a:latin typeface="Calibri"/>
                <a:ea typeface="Calibri"/>
                <a:cs typeface="Calibri"/>
                <a:sym typeface="Calibri"/>
              </a:rPr>
              <a:t>48E9C97B17985</a:t>
            </a:r>
            <a:r>
              <a:rPr lang="en-US" sz="1800">
                <a:solidFill>
                  <a:schemeClr val="dk1"/>
                </a:solidFill>
                <a:latin typeface="Calibri"/>
                <a:ea typeface="Calibri"/>
                <a:cs typeface="Calibri"/>
                <a:sym typeface="Calibri"/>
              </a:rPr>
              <a:t>. The number is also available on the POMC site, under the “More” tab, then click MCBB, then fundraising. </a:t>
            </a:r>
            <a:endParaRPr sz="1800">
              <a:solidFill>
                <a:schemeClr val="dk1"/>
              </a:solidFill>
              <a:latin typeface="Calibri"/>
              <a:ea typeface="Calibri"/>
              <a:cs typeface="Calibri"/>
              <a:sym typeface="Calibri"/>
            </a:endParaRPr>
          </a:p>
          <a:p>
            <a:pPr indent="-342900" lvl="0" marL="457200" marR="0" rtl="0" algn="l">
              <a:spcBef>
                <a:spcPts val="0"/>
              </a:spcBef>
              <a:spcAft>
                <a:spcPts val="0"/>
              </a:spcAft>
              <a:buClr>
                <a:schemeClr val="dk1"/>
              </a:buClr>
              <a:buSzPts val="1800"/>
              <a:buFont typeface="Calibri"/>
              <a:buChar char="★"/>
            </a:pPr>
            <a:r>
              <a:rPr b="1" lang="en-US" sz="1800">
                <a:solidFill>
                  <a:schemeClr val="dk1"/>
                </a:solidFill>
                <a:highlight>
                  <a:srgbClr val="FFFF00"/>
                </a:highlight>
                <a:latin typeface="Calibri"/>
                <a:ea typeface="Calibri"/>
                <a:cs typeface="Calibri"/>
                <a:sym typeface="Calibri"/>
              </a:rPr>
              <a:t>Be sure to add your student’s name to your Raise Right account so they may be given credit. </a:t>
            </a:r>
            <a:endParaRPr b="1">
              <a:highlight>
                <a:srgbClr val="FFFF00"/>
              </a:highlight>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If you are having trouble, click on the ACCOUNT icon on the top right, </a:t>
            </a:r>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then SUPPORT,</a:t>
            </a:r>
            <a:r>
              <a:rPr lang="en-US"/>
              <a:t> t</a:t>
            </a:r>
            <a:r>
              <a:rPr lang="en-US" sz="1800">
                <a:solidFill>
                  <a:schemeClr val="dk1"/>
                </a:solidFill>
                <a:latin typeface="Calibri"/>
                <a:ea typeface="Calibri"/>
                <a:cs typeface="Calibri"/>
                <a:sym typeface="Calibri"/>
              </a:rPr>
              <a:t>hen PARTICIPANT RESOURCE CENTER.</a:t>
            </a:r>
            <a:r>
              <a:rPr lang="en-US"/>
              <a:t> </a:t>
            </a:r>
            <a:r>
              <a:rPr lang="en-US" sz="1800">
                <a:solidFill>
                  <a:schemeClr val="dk1"/>
                </a:solidFill>
                <a:latin typeface="Calibri"/>
                <a:ea typeface="Calibri"/>
                <a:cs typeface="Calibri"/>
                <a:sym typeface="Calibri"/>
              </a:rPr>
              <a:t>Here you will find videos and instructions to help you.</a:t>
            </a:r>
            <a:endParaRPr i="1" sz="1800">
              <a:solidFill>
                <a:schemeClr val="accent5"/>
              </a:solidFill>
              <a:latin typeface="Calibri"/>
              <a:ea typeface="Calibri"/>
              <a:cs typeface="Calibri"/>
              <a:sym typeface="Calibri"/>
            </a:endParaRPr>
          </a:p>
        </p:txBody>
      </p:sp>
      <p:sp>
        <p:nvSpPr>
          <p:cNvPr id="150" name="Google Shape;150;p8"/>
          <p:cNvSpPr txBox="1"/>
          <p:nvPr/>
        </p:nvSpPr>
        <p:spPr>
          <a:xfrm>
            <a:off x="1022526" y="3657236"/>
            <a:ext cx="9829800" cy="2031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Be sure to </a:t>
            </a:r>
            <a:r>
              <a:rPr lang="en-US" sz="1800" u="sng">
                <a:solidFill>
                  <a:schemeClr val="dk1"/>
                </a:solidFill>
                <a:latin typeface="Calibri"/>
                <a:ea typeface="Calibri"/>
                <a:cs typeface="Calibri"/>
                <a:sym typeface="Calibri"/>
              </a:rPr>
              <a:t>add a bank account </a:t>
            </a:r>
            <a:r>
              <a:rPr lang="en-US" sz="1800">
                <a:solidFill>
                  <a:schemeClr val="dk1"/>
                </a:solidFill>
                <a:latin typeface="Calibri"/>
                <a:ea typeface="Calibri"/>
                <a:cs typeface="Calibri"/>
                <a:sym typeface="Calibri"/>
              </a:rPr>
              <a:t>to your Raise Right account. It is the best way to get eCards delivered instantly to your phone or computer.</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You can pay with </a:t>
            </a:r>
            <a:r>
              <a:rPr lang="en-US" sz="1800" u="sng">
                <a:solidFill>
                  <a:schemeClr val="dk1"/>
                </a:solidFill>
                <a:latin typeface="Calibri"/>
                <a:ea typeface="Calibri"/>
                <a:cs typeface="Calibri"/>
                <a:sym typeface="Calibri"/>
              </a:rPr>
              <a:t>a credit card </a:t>
            </a:r>
            <a:r>
              <a:rPr lang="en-US" sz="1800">
                <a:solidFill>
                  <a:schemeClr val="dk1"/>
                </a:solidFill>
                <a:latin typeface="Calibri"/>
                <a:ea typeface="Calibri"/>
                <a:cs typeface="Calibri"/>
                <a:sym typeface="Calibri"/>
              </a:rPr>
              <a:t>but some fees apply.</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You can pay by </a:t>
            </a:r>
            <a:r>
              <a:rPr lang="en-US" sz="1800" u="sng">
                <a:solidFill>
                  <a:schemeClr val="dk1"/>
                </a:solidFill>
                <a:latin typeface="Calibri"/>
                <a:ea typeface="Calibri"/>
                <a:cs typeface="Calibri"/>
                <a:sym typeface="Calibri"/>
              </a:rPr>
              <a:t>check </a:t>
            </a:r>
            <a:r>
              <a:rPr lang="en-US" sz="1800">
                <a:solidFill>
                  <a:schemeClr val="dk1"/>
                </a:solidFill>
                <a:latin typeface="Calibri"/>
                <a:ea typeface="Calibri"/>
                <a:cs typeface="Calibri"/>
                <a:sym typeface="Calibri"/>
              </a:rPr>
              <a:t>but we must have your check in hand before your order will be released and you can access it.</a:t>
            </a:r>
            <a:endParaRPr sz="18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2F3"/>
        </a:solidFill>
      </p:bgPr>
    </p:bg>
    <p:spTree>
      <p:nvGrpSpPr>
        <p:cNvPr id="154" name="Shape 154"/>
        <p:cNvGrpSpPr/>
        <p:nvPr/>
      </p:nvGrpSpPr>
      <p:grpSpPr>
        <a:xfrm>
          <a:off x="0" y="0"/>
          <a:ext cx="0" cy="0"/>
          <a:chOff x="0" y="0"/>
          <a:chExt cx="0" cy="0"/>
        </a:xfrm>
      </p:grpSpPr>
      <p:sp>
        <p:nvSpPr>
          <p:cNvPr id="155" name="Google Shape;155;p9"/>
          <p:cNvSpPr txBox="1"/>
          <p:nvPr/>
        </p:nvSpPr>
        <p:spPr>
          <a:xfrm>
            <a:off x="977406" y="3837200"/>
            <a:ext cx="9563099" cy="175432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For a small fee, you can </a:t>
            </a:r>
            <a:r>
              <a:rPr lang="en-US" sz="1800" u="sng">
                <a:solidFill>
                  <a:schemeClr val="dk1"/>
                </a:solidFill>
                <a:latin typeface="Calibri"/>
                <a:ea typeface="Calibri"/>
                <a:cs typeface="Calibri"/>
                <a:sym typeface="Calibri"/>
              </a:rPr>
              <a:t>order plastic cards </a:t>
            </a:r>
            <a:r>
              <a:rPr lang="en-US" sz="1800">
                <a:solidFill>
                  <a:schemeClr val="dk1"/>
                </a:solidFill>
                <a:latin typeface="Calibri"/>
                <a:ea typeface="Calibri"/>
                <a:cs typeface="Calibri"/>
                <a:sym typeface="Calibri"/>
              </a:rPr>
              <a:t>that are available for “ship to home” and have the card shipped directly to you. If this option is not available on the plastic card you want</a:t>
            </a:r>
            <a:r>
              <a:rPr b="1" lang="en-US" sz="1800">
                <a:solidFill>
                  <a:schemeClr val="dk1"/>
                </a:solidFill>
                <a:latin typeface="Calibri"/>
                <a:ea typeface="Calibri"/>
                <a:cs typeface="Calibri"/>
                <a:sym typeface="Calibri"/>
              </a:rPr>
              <a:t>, </a:t>
            </a:r>
            <a:r>
              <a:rPr b="1" lang="en-US" sz="1800" u="sng">
                <a:solidFill>
                  <a:schemeClr val="dk1"/>
                </a:solidFill>
                <a:latin typeface="Calibri"/>
                <a:ea typeface="Calibri"/>
                <a:cs typeface="Calibri"/>
                <a:sym typeface="Calibri"/>
              </a:rPr>
              <a:t>you must wait until the Scrip Committee sends out an email indicating that we will be placing a plastic card order</a:t>
            </a:r>
            <a:r>
              <a:rPr lang="en-US" sz="1800">
                <a:solidFill>
                  <a:schemeClr val="dk1"/>
                </a:solidFill>
                <a:latin typeface="Calibri"/>
                <a:ea typeface="Calibri"/>
                <a:cs typeface="Calibri"/>
                <a:sym typeface="Calibri"/>
              </a:rPr>
              <a:t>. Any orders for plastic placed outside of this window will have to be cancelled. We hope to be able to order plastic 1x per month. Cards can be picked up from the Scrip Coordinator or from the Scrip Table at the school. The schedule will be emailed to you soon.</a:t>
            </a:r>
            <a:endParaRPr/>
          </a:p>
        </p:txBody>
      </p:sp>
      <p:sp>
        <p:nvSpPr>
          <p:cNvPr id="156" name="Google Shape;156;p9"/>
          <p:cNvSpPr txBox="1"/>
          <p:nvPr/>
        </p:nvSpPr>
        <p:spPr>
          <a:xfrm>
            <a:off x="977406" y="2176218"/>
            <a:ext cx="10014764"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u="sng">
                <a:solidFill>
                  <a:schemeClr val="dk1"/>
                </a:solidFill>
                <a:latin typeface="Calibri"/>
                <a:ea typeface="Calibri"/>
                <a:cs typeface="Calibri"/>
                <a:sym typeface="Calibri"/>
              </a:rPr>
              <a:t>Order eCards </a:t>
            </a:r>
            <a:r>
              <a:rPr lang="en-US" sz="1800">
                <a:solidFill>
                  <a:schemeClr val="dk1"/>
                </a:solidFill>
                <a:latin typeface="Calibri"/>
                <a:ea typeface="Calibri"/>
                <a:cs typeface="Calibri"/>
                <a:sym typeface="Calibri"/>
              </a:rPr>
              <a:t>that are delivered to your wallet for printing or to your smart phone for scanning. (Not all cards are available as eCards. You must look on the page for the card.)</a:t>
            </a:r>
            <a:endParaRPr sz="1800">
              <a:solidFill>
                <a:schemeClr val="dk1"/>
              </a:solidFill>
              <a:latin typeface="Calibri"/>
              <a:ea typeface="Calibri"/>
              <a:cs typeface="Calibri"/>
              <a:sym typeface="Calibri"/>
            </a:endParaRPr>
          </a:p>
        </p:txBody>
      </p:sp>
      <p:sp>
        <p:nvSpPr>
          <p:cNvPr id="157" name="Google Shape;157;p9"/>
          <p:cNvSpPr txBox="1"/>
          <p:nvPr/>
        </p:nvSpPr>
        <p:spPr>
          <a:xfrm>
            <a:off x="977406" y="3068105"/>
            <a:ext cx="9879805"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u="sng">
                <a:solidFill>
                  <a:schemeClr val="dk1"/>
                </a:solidFill>
                <a:latin typeface="Calibri"/>
                <a:ea typeface="Calibri"/>
                <a:cs typeface="Calibri"/>
                <a:sym typeface="Calibri"/>
              </a:rPr>
              <a:t>Go Green </a:t>
            </a:r>
            <a:r>
              <a:rPr lang="en-US" sz="1800">
                <a:solidFill>
                  <a:schemeClr val="dk1"/>
                </a:solidFill>
                <a:latin typeface="Calibri"/>
                <a:ea typeface="Calibri"/>
                <a:cs typeface="Calibri"/>
                <a:sym typeface="Calibri"/>
              </a:rPr>
              <a:t>and reload your favorite plastic card purchased from Raise Right. (Not all cards available for reload.) </a:t>
            </a:r>
            <a:endParaRPr sz="1800">
              <a:solidFill>
                <a:schemeClr val="dk1"/>
              </a:solidFill>
              <a:latin typeface="Calibri"/>
              <a:ea typeface="Calibri"/>
              <a:cs typeface="Calibri"/>
              <a:sym typeface="Calibri"/>
            </a:endParaRPr>
          </a:p>
        </p:txBody>
      </p:sp>
      <p:sp>
        <p:nvSpPr>
          <p:cNvPr id="158" name="Google Shape;158;p9"/>
          <p:cNvSpPr txBox="1"/>
          <p:nvPr/>
        </p:nvSpPr>
        <p:spPr>
          <a:xfrm>
            <a:off x="568410" y="422411"/>
            <a:ext cx="10832757"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800">
                <a:solidFill>
                  <a:schemeClr val="dk1"/>
                </a:solidFill>
                <a:latin typeface="Calibri"/>
                <a:ea typeface="Calibri"/>
                <a:cs typeface="Calibri"/>
                <a:sym typeface="Calibri"/>
              </a:rPr>
              <a:t>When your account is established, you can:</a:t>
            </a:r>
            <a:endParaRPr b="1" sz="2800">
              <a:solidFill>
                <a:schemeClr val="dk1"/>
              </a:solidFill>
              <a:latin typeface="Calibri"/>
              <a:ea typeface="Calibri"/>
              <a:cs typeface="Calibri"/>
              <a:sym typeface="Calibri"/>
            </a:endParaRPr>
          </a:p>
        </p:txBody>
      </p:sp>
      <p:sp>
        <p:nvSpPr>
          <p:cNvPr id="159" name="Google Shape;159;p9"/>
          <p:cNvSpPr txBox="1"/>
          <p:nvPr/>
        </p:nvSpPr>
        <p:spPr>
          <a:xfrm>
            <a:off x="958228" y="1222630"/>
            <a:ext cx="9770075"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u="sng">
                <a:solidFill>
                  <a:schemeClr val="dk1"/>
                </a:solidFill>
                <a:latin typeface="Calibri"/>
                <a:ea typeface="Calibri"/>
                <a:cs typeface="Calibri"/>
                <a:sym typeface="Calibri"/>
              </a:rPr>
              <a:t>Download the Raise Right App </a:t>
            </a:r>
            <a:r>
              <a:rPr lang="en-US" sz="1800">
                <a:solidFill>
                  <a:schemeClr val="dk1"/>
                </a:solidFill>
                <a:latin typeface="Calibri"/>
                <a:ea typeface="Calibri"/>
                <a:cs typeface="Calibri"/>
                <a:sym typeface="Calibri"/>
              </a:rPr>
              <a:t>for your smartphone from the Apple App Store or from the Google Play store. Log in to your account and start shopping.  You can buy some eCards right in the check out line or at the table in a restaurant.</a:t>
            </a:r>
            <a:endParaRPr sz="1800">
              <a:solidFill>
                <a:schemeClr val="dk1"/>
              </a:solidFill>
              <a:latin typeface="Calibri"/>
              <a:ea typeface="Calibri"/>
              <a:cs typeface="Calibri"/>
              <a:sym typeface="Calibri"/>
            </a:endParaRPr>
          </a:p>
        </p:txBody>
      </p:sp>
      <p:sp>
        <p:nvSpPr>
          <p:cNvPr id="160" name="Google Shape;160;p9"/>
          <p:cNvSpPr txBox="1"/>
          <p:nvPr/>
        </p:nvSpPr>
        <p:spPr>
          <a:xfrm>
            <a:off x="977406" y="5714290"/>
            <a:ext cx="9666000" cy="646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For more information you can contact a member of the Emily Jimenez, Scrip Committee, at </a:t>
            </a:r>
            <a:r>
              <a:rPr lang="en-US" sz="1800" u="sng">
                <a:solidFill>
                  <a:schemeClr val="hlink"/>
                </a:solidFill>
                <a:latin typeface="Calibri"/>
                <a:ea typeface="Calibri"/>
                <a:cs typeface="Calibri"/>
                <a:sym typeface="Calibri"/>
                <a:hlinkClick r:id="rId3"/>
              </a:rPr>
              <a:t>mcbbraiseright@gmail.com</a:t>
            </a:r>
            <a:r>
              <a:rPr lang="en-US"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2015-02-12T15:11:47Z</dcterms:created>
  <dc:creator>Mike Dobeck</dc:creator>
</cp:coreProperties>
</file>